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74"/>
  </p:notesMasterIdLst>
  <p:handoutMasterIdLst>
    <p:handoutMasterId r:id="rId75"/>
  </p:handoutMasterIdLst>
  <p:sldIdLst>
    <p:sldId id="256" r:id="rId2"/>
    <p:sldId id="424" r:id="rId3"/>
    <p:sldId id="541" r:id="rId4"/>
    <p:sldId id="425" r:id="rId5"/>
    <p:sldId id="426" r:id="rId6"/>
    <p:sldId id="542" r:id="rId7"/>
    <p:sldId id="428" r:id="rId8"/>
    <p:sldId id="429" r:id="rId9"/>
    <p:sldId id="430" r:id="rId10"/>
    <p:sldId id="432" r:id="rId11"/>
    <p:sldId id="433" r:id="rId12"/>
    <p:sldId id="521" r:id="rId13"/>
    <p:sldId id="435" r:id="rId14"/>
    <p:sldId id="603" r:id="rId15"/>
    <p:sldId id="436" r:id="rId16"/>
    <p:sldId id="459" r:id="rId17"/>
    <p:sldId id="437" r:id="rId18"/>
    <p:sldId id="438" r:id="rId19"/>
    <p:sldId id="439" r:id="rId20"/>
    <p:sldId id="441" r:id="rId21"/>
    <p:sldId id="460" r:id="rId22"/>
    <p:sldId id="442" r:id="rId23"/>
    <p:sldId id="443" r:id="rId24"/>
    <p:sldId id="564" r:id="rId25"/>
    <p:sldId id="444" r:id="rId26"/>
    <p:sldId id="445" r:id="rId27"/>
    <p:sldId id="461" r:id="rId28"/>
    <p:sldId id="528" r:id="rId29"/>
    <p:sldId id="463" r:id="rId30"/>
    <p:sldId id="531" r:id="rId31"/>
    <p:sldId id="527" r:id="rId32"/>
    <p:sldId id="448" r:id="rId33"/>
    <p:sldId id="530" r:id="rId34"/>
    <p:sldId id="529" r:id="rId35"/>
    <p:sldId id="452" r:id="rId36"/>
    <p:sldId id="523" r:id="rId37"/>
    <p:sldId id="532" r:id="rId38"/>
    <p:sldId id="514" r:id="rId39"/>
    <p:sldId id="515" r:id="rId40"/>
    <p:sldId id="516" r:id="rId41"/>
    <p:sldId id="604" r:id="rId42"/>
    <p:sldId id="534" r:id="rId43"/>
    <p:sldId id="533" r:id="rId44"/>
    <p:sldId id="600" r:id="rId45"/>
    <p:sldId id="467" r:id="rId46"/>
    <p:sldId id="458" r:id="rId47"/>
    <p:sldId id="469" r:id="rId48"/>
    <p:sldId id="470" r:id="rId49"/>
    <p:sldId id="526" r:id="rId50"/>
    <p:sldId id="535" r:id="rId51"/>
    <p:sldId id="601" r:id="rId52"/>
    <p:sldId id="598" r:id="rId53"/>
    <p:sldId id="599" r:id="rId54"/>
    <p:sldId id="593" r:id="rId55"/>
    <p:sldId id="595" r:id="rId56"/>
    <p:sldId id="596" r:id="rId57"/>
    <p:sldId id="474" r:id="rId58"/>
    <p:sldId id="475" r:id="rId59"/>
    <p:sldId id="525" r:id="rId60"/>
    <p:sldId id="518" r:id="rId61"/>
    <p:sldId id="586" r:id="rId62"/>
    <p:sldId id="587" r:id="rId63"/>
    <p:sldId id="588" r:id="rId64"/>
    <p:sldId id="477" r:id="rId65"/>
    <p:sldId id="478" r:id="rId66"/>
    <p:sldId id="602" r:id="rId67"/>
    <p:sldId id="590" r:id="rId68"/>
    <p:sldId id="480" r:id="rId69"/>
    <p:sldId id="524" r:id="rId70"/>
    <p:sldId id="583" r:id="rId71"/>
    <p:sldId id="584" r:id="rId72"/>
    <p:sldId id="591" r:id="rId73"/>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3333CC"/>
    <a:srgbClr val="0066FF"/>
    <a:srgbClr val="FFFF00"/>
    <a:srgbClr val="33CCFF"/>
    <a:srgbClr val="FFCCFF"/>
    <a:srgbClr val="66FFFF"/>
    <a:srgbClr val="FF0066"/>
    <a:srgbClr val="CC00CC"/>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8" autoAdjust="0"/>
  </p:normalViewPr>
  <p:slideViewPr>
    <p:cSldViewPr>
      <p:cViewPr varScale="1">
        <p:scale>
          <a:sx n="111" d="100"/>
          <a:sy n="111" d="100"/>
        </p:scale>
        <p:origin x="1680" y="200"/>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notesViewPr>
    <p:cSldViewPr>
      <p:cViewPr varScale="1">
        <p:scale>
          <a:sx n="37" d="100"/>
          <a:sy n="37" d="100"/>
        </p:scale>
        <p:origin x="-1090" y="-5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kumimoji="1" sz="1200" dirty="0">
                <a:latin typeface="Times New Roman" pitchFamily="18" charset="0"/>
                <a:ea typeface="宋体" pitchFamily="2" charset="-122"/>
              </a:defRPr>
            </a:lvl1pPr>
          </a:lstStyle>
          <a:p>
            <a:pPr>
              <a:defRPr/>
            </a:pPr>
            <a:endParaRPr lang="en-US" altLang="zh-CN" dirty="0"/>
          </a:p>
        </p:txBody>
      </p:sp>
      <p:sp>
        <p:nvSpPr>
          <p:cNvPr id="3075"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kumimoji="1" sz="1200" dirty="0">
                <a:latin typeface="Times New Roman" pitchFamily="18" charset="0"/>
                <a:ea typeface="宋体" pitchFamily="2" charset="-122"/>
              </a:defRPr>
            </a:lvl1pPr>
          </a:lstStyle>
          <a:p>
            <a:pPr>
              <a:defRPr/>
            </a:pPr>
            <a:endParaRPr lang="en-US" altLang="zh-CN" dirty="0"/>
          </a:p>
        </p:txBody>
      </p:sp>
      <p:sp>
        <p:nvSpPr>
          <p:cNvPr id="3076"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kumimoji="1" sz="1200" dirty="0">
                <a:latin typeface="Times New Roman" pitchFamily="18" charset="0"/>
                <a:ea typeface="宋体" pitchFamily="2" charset="-122"/>
              </a:defRPr>
            </a:lvl1pPr>
          </a:lstStyle>
          <a:p>
            <a:pPr>
              <a:defRPr/>
            </a:pPr>
            <a:endParaRPr lang="en-US" altLang="zh-CN" dirty="0"/>
          </a:p>
        </p:txBody>
      </p:sp>
      <p:sp>
        <p:nvSpPr>
          <p:cNvPr id="3077"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kumimoji="1" sz="1200">
                <a:latin typeface="Times New Roman" pitchFamily="18" charset="0"/>
                <a:ea typeface="宋体" pitchFamily="2" charset="-122"/>
              </a:defRPr>
            </a:lvl1pPr>
          </a:lstStyle>
          <a:p>
            <a:pPr>
              <a:defRPr/>
            </a:pPr>
            <a:fld id="{C9629CE6-7089-47F4-A867-6932BA3BC185}" type="slidenum">
              <a:rPr lang="en-US" altLang="zh-CN"/>
              <a:pPr>
                <a:defRPr/>
              </a:pPr>
              <a:t>‹#›</a:t>
            </a:fld>
            <a:endParaRPr lang="en-US" altLang="zh-CN"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kumimoji="1" sz="1200" dirty="0">
                <a:latin typeface="Times New Roman" pitchFamily="18" charset="0"/>
                <a:ea typeface="宋体" pitchFamily="2" charset="-122"/>
              </a:defRPr>
            </a:lvl1pPr>
          </a:lstStyle>
          <a:p>
            <a:pPr>
              <a:defRPr/>
            </a:pPr>
            <a:endParaRPr lang="en-US" altLang="zh-CN" dirty="0"/>
          </a:p>
        </p:txBody>
      </p:sp>
      <p:sp>
        <p:nvSpPr>
          <p:cNvPr id="2051"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kumimoji="1" sz="1200" dirty="0">
                <a:latin typeface="Times New Roman" pitchFamily="18" charset="0"/>
                <a:ea typeface="宋体" pitchFamily="2" charset="-122"/>
              </a:defRPr>
            </a:lvl1pPr>
          </a:lstStyle>
          <a:p>
            <a:pPr>
              <a:defRPr/>
            </a:pPr>
            <a:endParaRPr lang="en-US" altLang="zh-CN" dirty="0"/>
          </a:p>
        </p:txBody>
      </p:sp>
      <p:sp>
        <p:nvSpPr>
          <p:cNvPr id="71684" name="Rectangle 4"/>
          <p:cNvSpPr>
            <a:spLocks noGrp="1" noRot="1" noChangeAspect="1" noChangeArrowheads="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05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noProof="0"/>
              <a:t>单击以编辑母版文本样式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05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kumimoji="1" sz="1200" dirty="0">
                <a:latin typeface="Times New Roman" pitchFamily="18" charset="0"/>
                <a:ea typeface="宋体" pitchFamily="2" charset="-122"/>
              </a:defRPr>
            </a:lvl1pPr>
          </a:lstStyle>
          <a:p>
            <a:pPr>
              <a:defRPr/>
            </a:pPr>
            <a:endParaRPr lang="en-US" altLang="zh-CN" dirty="0"/>
          </a:p>
        </p:txBody>
      </p:sp>
      <p:sp>
        <p:nvSpPr>
          <p:cNvPr id="205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kumimoji="1" sz="1200">
                <a:latin typeface="Times New Roman" pitchFamily="18" charset="0"/>
                <a:ea typeface="宋体" pitchFamily="2" charset="-122"/>
              </a:defRPr>
            </a:lvl1pPr>
          </a:lstStyle>
          <a:p>
            <a:pPr>
              <a:defRPr/>
            </a:pPr>
            <a:fld id="{7FBAC167-FF5A-4028-84BB-939AF68BD641}" type="slidenum">
              <a:rPr lang="en-US" altLang="zh-CN"/>
              <a:pPr>
                <a:defRPr/>
              </a:pPr>
              <a:t>‹#›</a:t>
            </a:fld>
            <a:endParaRPr lang="en-US" altLang="zh-CN"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p>
            <a:fld id="{65691467-86E0-4B7A-9516-44C79C16C396}" type="slidenum">
              <a:rPr lang="en-US" altLang="zh-CN" smtClean="0"/>
              <a:pPr/>
              <a:t>2</a:t>
            </a:fld>
            <a:endParaRPr lang="en-US" altLang="zh-CN" dirty="0"/>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p:spPr>
        <p:txBody>
          <a:bodyPr/>
          <a:lstStyle/>
          <a:p>
            <a:fld id="{E7D013D0-DD71-40D7-B296-B2200F43991B}" type="slidenum">
              <a:rPr lang="en-US" altLang="zh-CN" smtClean="0"/>
              <a:pPr/>
              <a:t>38</a:t>
            </a:fld>
            <a:endParaRPr lang="en-US" altLang="zh-CN" dirty="0"/>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6D8DA655-4F58-4DE3-B9F0-BB8DCD77B2E6}" type="slidenum">
              <a:rPr lang="en-US" altLang="zh-CN" smtClean="0"/>
              <a:pPr/>
              <a:t>39</a:t>
            </a:fld>
            <a:endParaRPr lang="en-US" altLang="zh-CN" dirty="0"/>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6031408B-F327-4587-9371-B8205FF50CA8}" type="slidenum">
              <a:rPr lang="en-US" altLang="zh-CN" smtClean="0"/>
              <a:pPr/>
              <a:t>40</a:t>
            </a:fld>
            <a:endParaRPr lang="en-US" altLang="zh-CN" dirty="0"/>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Slide Image Placeholder 1"/>
          <p:cNvSpPr>
            <a:spLocks noGrp="1" noRot="1" noChangeAspect="1" noTextEdit="1"/>
          </p:cNvSpPr>
          <p:nvPr>
            <p:ph type="sldImg"/>
          </p:nvPr>
        </p:nvSpPr>
        <p:spPr>
          <a:ln/>
        </p:spPr>
      </p:sp>
      <p:sp>
        <p:nvSpPr>
          <p:cNvPr id="1187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b="1" dirty="0">
                <a:solidFill>
                  <a:srgbClr val="0071FF"/>
                </a:solidFill>
                <a:latin typeface="SolexBoldLining" charset="0"/>
              </a:rPr>
              <a:t>FIGURE 24–11 </a:t>
            </a:r>
            <a:r>
              <a:rPr lang="en-US" altLang="zh-CN" b="1" dirty="0">
                <a:solidFill>
                  <a:srgbClr val="000000"/>
                </a:solidFill>
                <a:latin typeface="Whitney-Semibold" charset="0"/>
              </a:rPr>
              <a:t>The effects of replication and transcription on DNA supercoiling. </a:t>
            </a:r>
            <a:r>
              <a:rPr lang="en-US" altLang="zh-CN" dirty="0">
                <a:solidFill>
                  <a:srgbClr val="000000"/>
                </a:solidFill>
                <a:latin typeface="Whitney-Light" charset="0"/>
              </a:rPr>
              <a:t>Because DNA is a double-helical structure, strand separation leads to added stress and supercoiling if the DNA is constrained (not free to rotate) ahead of the strand separation. </a:t>
            </a:r>
            <a:r>
              <a:rPr lang="en-US" altLang="zh-CN" dirty="0">
                <a:solidFill>
                  <a:srgbClr val="000000"/>
                </a:solidFill>
                <a:latin typeface="Whitney-Semibold" charset="0"/>
              </a:rPr>
              <a:t>(a) </a:t>
            </a:r>
            <a:r>
              <a:rPr lang="en-US" altLang="zh-CN" dirty="0">
                <a:solidFill>
                  <a:srgbClr val="000000"/>
                </a:solidFill>
                <a:latin typeface="Whitney-Light" charset="0"/>
              </a:rPr>
              <a:t>The general effect can be illustrated by twisting two strands of a rubber band about each other to form a double helix. If one end is constrained, separating the two strands at the other end will lead to twisting. </a:t>
            </a:r>
            <a:r>
              <a:rPr lang="en-US" altLang="zh-CN" dirty="0">
                <a:solidFill>
                  <a:srgbClr val="000000"/>
                </a:solidFill>
                <a:latin typeface="Whitney-Semibold" charset="0"/>
              </a:rPr>
              <a:t>(b) </a:t>
            </a:r>
            <a:r>
              <a:rPr lang="en-US" altLang="zh-CN" dirty="0">
                <a:solidFill>
                  <a:srgbClr val="000000"/>
                </a:solidFill>
                <a:latin typeface="Whitney-Light" charset="0"/>
              </a:rPr>
              <a:t>In a DNA molecule, the progress of a DNA polymerase or RNA polymerase (as shown here) along the DNA involves separation of the strands. As a result, the DNA becomes overwound ahead of the enzyme (upstream) and underwound behind it (downstream). Red arrows indicate the direction of winding. </a:t>
            </a:r>
            <a:endParaRPr lang="en-US" altLang="zh-CN" dirty="0">
              <a:latin typeface="Times New Roman" panose="02020603050405020304" pitchFamily="18" charset="0"/>
            </a:endParaRPr>
          </a:p>
        </p:txBody>
      </p:sp>
      <p:sp>
        <p:nvSpPr>
          <p:cNvPr id="1187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MS PGothic" panose="020B0600070205080204" pitchFamily="34" charset="-128"/>
              </a:defRPr>
            </a:lvl1pPr>
            <a:lvl2pPr marL="742950" indent="-285750">
              <a:defRPr sz="2400">
                <a:solidFill>
                  <a:schemeClr val="tx1"/>
                </a:solidFill>
                <a:latin typeface="Times New Roman" panose="02020603050405020304" pitchFamily="18" charset="0"/>
                <a:ea typeface="MS PGothic" panose="020B0600070205080204" pitchFamily="34" charset="-128"/>
              </a:defRPr>
            </a:lvl2pPr>
            <a:lvl3pPr marL="1143000" indent="-228600">
              <a:defRPr sz="2400">
                <a:solidFill>
                  <a:schemeClr val="tx1"/>
                </a:solidFill>
                <a:latin typeface="Times New Roman" panose="02020603050405020304" pitchFamily="18" charset="0"/>
                <a:ea typeface="MS PGothic" panose="020B0600070205080204" pitchFamily="34" charset="-128"/>
              </a:defRPr>
            </a:lvl3pPr>
            <a:lvl4pPr marL="1600200" indent="-228600">
              <a:defRPr sz="2400">
                <a:solidFill>
                  <a:schemeClr val="tx1"/>
                </a:solidFill>
                <a:latin typeface="Times New Roman" panose="02020603050405020304" pitchFamily="18" charset="0"/>
                <a:ea typeface="MS PGothic" panose="020B0600070205080204" pitchFamily="34" charset="-128"/>
              </a:defRPr>
            </a:lvl4pPr>
            <a:lvl5pPr marL="2057400" indent="-22860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fld id="{759A71C1-3954-4E6C-A5D4-C35801486A45}" type="slidenum">
              <a:rPr lang="en-US" altLang="zh-CN" sz="1200"/>
              <a:pPr/>
              <a:t>41</a:t>
            </a:fld>
            <a:endParaRPr lang="en-US" altLang="zh-CN" sz="1200" dirty="0"/>
          </a:p>
        </p:txBody>
      </p:sp>
    </p:spTree>
    <p:extLst>
      <p:ext uri="{BB962C8B-B14F-4D97-AF65-F5344CB8AC3E}">
        <p14:creationId xmlns:p14="http://schemas.microsoft.com/office/powerpoint/2010/main" val="17417852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p:spPr>
        <p:txBody>
          <a:bodyPr/>
          <a:lstStyle/>
          <a:p>
            <a:fld id="{3E54E6AF-2802-4AE2-ABCD-851B9EB458BD}" type="slidenum">
              <a:rPr lang="en-US" altLang="zh-CN" smtClean="0"/>
              <a:pPr/>
              <a:t>42</a:t>
            </a:fld>
            <a:endParaRPr lang="en-US" altLang="zh-CN" dirty="0"/>
          </a:p>
        </p:txBody>
      </p:sp>
      <p:sp>
        <p:nvSpPr>
          <p:cNvPr id="84995" name="Rectangle 2"/>
          <p:cNvSpPr>
            <a:spLocks noGrp="1" noRot="1" noChangeAspect="1" noChangeArrowheads="1" noTextEdit="1"/>
          </p:cNvSpPr>
          <p:nvPr>
            <p:ph type="sldImg"/>
          </p:nvPr>
        </p:nvSpPr>
        <p:spPr>
          <a:ln/>
        </p:spPr>
      </p:sp>
      <p:sp>
        <p:nvSpPr>
          <p:cNvPr id="84996"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B09395A3-EA64-452F-9B1E-015A6D0C4507}" type="slidenum">
              <a:rPr lang="en-US" altLang="zh-CN" smtClean="0"/>
              <a:pPr/>
              <a:t>50</a:t>
            </a:fld>
            <a:endParaRPr lang="en-US" altLang="zh-CN" dirty="0"/>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MS PGothic" panose="020B0600070205080204" pitchFamily="34" charset="-128"/>
              </a:defRPr>
            </a:lvl1pPr>
            <a:lvl2pPr marL="742950" indent="-285750">
              <a:defRPr sz="2400">
                <a:solidFill>
                  <a:schemeClr val="tx1"/>
                </a:solidFill>
                <a:latin typeface="Times New Roman" panose="02020603050405020304" pitchFamily="18" charset="0"/>
                <a:ea typeface="MS PGothic" panose="020B0600070205080204" pitchFamily="34" charset="-128"/>
              </a:defRPr>
            </a:lvl2pPr>
            <a:lvl3pPr marL="1143000" indent="-228600">
              <a:defRPr sz="2400">
                <a:solidFill>
                  <a:schemeClr val="tx1"/>
                </a:solidFill>
                <a:latin typeface="Times New Roman" panose="02020603050405020304" pitchFamily="18" charset="0"/>
                <a:ea typeface="MS PGothic" panose="020B0600070205080204" pitchFamily="34" charset="-128"/>
              </a:defRPr>
            </a:lvl3pPr>
            <a:lvl4pPr marL="1600200" indent="-228600">
              <a:defRPr sz="2400">
                <a:solidFill>
                  <a:schemeClr val="tx1"/>
                </a:solidFill>
                <a:latin typeface="Times New Roman" panose="02020603050405020304" pitchFamily="18" charset="0"/>
                <a:ea typeface="MS PGothic" panose="020B0600070205080204" pitchFamily="34" charset="-128"/>
              </a:defRPr>
            </a:lvl4pPr>
            <a:lvl5pPr marL="2057400" indent="-22860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fld id="{7EE3435B-21F3-4648-BC7A-0E27E36D433D}" type="slidenum">
              <a:rPr lang="en-US" altLang="zh-CN" sz="1200"/>
              <a:pPr/>
              <a:t>52</a:t>
            </a:fld>
            <a:endParaRPr lang="en-US" altLang="zh-CN" sz="1200" dirty="0"/>
          </a:p>
        </p:txBody>
      </p:sp>
      <p:sp>
        <p:nvSpPr>
          <p:cNvPr id="129027" name="Rectangle 2"/>
          <p:cNvSpPr>
            <a:spLocks noGrp="1" noRot="1" noChangeAspect="1" noChangeArrowheads="1" noTextEdit="1"/>
          </p:cNvSpPr>
          <p:nvPr>
            <p:ph type="sldImg"/>
          </p:nvPr>
        </p:nvSpPr>
        <p:spPr>
          <a:xfrm>
            <a:off x="915988" y="744538"/>
            <a:ext cx="4965700" cy="3724275"/>
          </a:xfrm>
          <a:ln/>
        </p:spPr>
      </p:sp>
      <p:sp>
        <p:nvSpPr>
          <p:cNvPr id="129028" name="Rectangle 3"/>
          <p:cNvSpPr>
            <a:spLocks noGrp="1" noChangeArrowheads="1"/>
          </p:cNvSpPr>
          <p:nvPr>
            <p:ph type="body" idx="1"/>
          </p:nvPr>
        </p:nvSpPr>
        <p:spPr>
          <a:xfrm>
            <a:off x="905767" y="4716236"/>
            <a:ext cx="4986142" cy="446671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b="1" dirty="0">
                <a:solidFill>
                  <a:srgbClr val="FF0000"/>
                </a:solidFill>
                <a:latin typeface="SolexBoldLining" charset="0"/>
              </a:rPr>
              <a:t>MECHANISM FIGURE 24–19 step 3,4 </a:t>
            </a:r>
            <a:r>
              <a:rPr lang="en-US" altLang="zh-CN" b="1" dirty="0">
                <a:solidFill>
                  <a:srgbClr val="000000"/>
                </a:solidFill>
                <a:latin typeface="Whitney-Semibold" charset="0"/>
              </a:rPr>
              <a:t>The type I topoisomerase reaction. </a:t>
            </a:r>
            <a:r>
              <a:rPr lang="en-US" altLang="zh-CN" dirty="0">
                <a:solidFill>
                  <a:srgbClr val="000000"/>
                </a:solidFill>
                <a:latin typeface="Whitney-Light" charset="0"/>
              </a:rPr>
              <a:t>Bacterial topoisomerase I increases </a:t>
            </a:r>
            <a:r>
              <a:rPr lang="en-US" altLang="zh-CN" i="1" dirty="0">
                <a:solidFill>
                  <a:srgbClr val="000000"/>
                </a:solidFill>
                <a:latin typeface="Whitney-LightItalic" charset="0"/>
              </a:rPr>
              <a:t>Lk </a:t>
            </a:r>
            <a:r>
              <a:rPr lang="en-US" altLang="zh-CN" dirty="0">
                <a:solidFill>
                  <a:srgbClr val="000000"/>
                </a:solidFill>
                <a:latin typeface="Whitney-Light" charset="0"/>
              </a:rPr>
              <a:t>by breaking one DNA strand, passing the unbroken strand through the break, then resealing the break. Nucleophilic attack by the active-site Tyr residue breaks one DNA strand. The ends are ligated by a second nucleophilic attack. At each step, one high-energy bond replaces another.</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val="37159955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MS PGothic" panose="020B0600070205080204" pitchFamily="34" charset="-128"/>
              </a:defRPr>
            </a:lvl1pPr>
            <a:lvl2pPr marL="742950" indent="-285750">
              <a:defRPr sz="2400">
                <a:solidFill>
                  <a:schemeClr val="tx1"/>
                </a:solidFill>
                <a:latin typeface="Times New Roman" panose="02020603050405020304" pitchFamily="18" charset="0"/>
                <a:ea typeface="MS PGothic" panose="020B0600070205080204" pitchFamily="34" charset="-128"/>
              </a:defRPr>
            </a:lvl2pPr>
            <a:lvl3pPr marL="1143000" indent="-228600">
              <a:defRPr sz="2400">
                <a:solidFill>
                  <a:schemeClr val="tx1"/>
                </a:solidFill>
                <a:latin typeface="Times New Roman" panose="02020603050405020304" pitchFamily="18" charset="0"/>
                <a:ea typeface="MS PGothic" panose="020B0600070205080204" pitchFamily="34" charset="-128"/>
              </a:defRPr>
            </a:lvl3pPr>
            <a:lvl4pPr marL="1600200" indent="-228600">
              <a:defRPr sz="2400">
                <a:solidFill>
                  <a:schemeClr val="tx1"/>
                </a:solidFill>
                <a:latin typeface="Times New Roman" panose="02020603050405020304" pitchFamily="18" charset="0"/>
                <a:ea typeface="MS PGothic" panose="020B0600070205080204" pitchFamily="34" charset="-128"/>
              </a:defRPr>
            </a:lvl4pPr>
            <a:lvl5pPr marL="2057400" indent="-22860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fld id="{69094D89-4B04-4CFF-99EF-882A7006AF11}" type="slidenum">
              <a:rPr lang="en-US" altLang="zh-CN" sz="1200"/>
              <a:pPr/>
              <a:t>53</a:t>
            </a:fld>
            <a:endParaRPr lang="en-US" altLang="zh-CN" sz="1200" dirty="0"/>
          </a:p>
        </p:txBody>
      </p:sp>
      <p:sp>
        <p:nvSpPr>
          <p:cNvPr id="131075" name="Rectangle 2"/>
          <p:cNvSpPr>
            <a:spLocks noGrp="1" noRot="1" noChangeAspect="1" noChangeArrowheads="1" noTextEdit="1"/>
          </p:cNvSpPr>
          <p:nvPr>
            <p:ph type="sldImg"/>
          </p:nvPr>
        </p:nvSpPr>
        <p:spPr>
          <a:xfrm>
            <a:off x="915988" y="744538"/>
            <a:ext cx="4965700" cy="3724275"/>
          </a:xfrm>
          <a:ln/>
        </p:spPr>
      </p:sp>
      <p:sp>
        <p:nvSpPr>
          <p:cNvPr id="131076" name="Rectangle 3"/>
          <p:cNvSpPr>
            <a:spLocks noGrp="1" noChangeArrowheads="1"/>
          </p:cNvSpPr>
          <p:nvPr>
            <p:ph type="body" idx="1"/>
          </p:nvPr>
        </p:nvSpPr>
        <p:spPr>
          <a:xfrm>
            <a:off x="905767" y="4716236"/>
            <a:ext cx="4986142" cy="446671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b="1" dirty="0">
                <a:solidFill>
                  <a:srgbClr val="0071FF"/>
                </a:solidFill>
                <a:latin typeface="SolexBoldLining" charset="0"/>
              </a:rPr>
              <a:t>FIGURE 24–20 </a:t>
            </a:r>
            <a:r>
              <a:rPr lang="en-US" altLang="zh-CN" b="1" dirty="0">
                <a:solidFill>
                  <a:srgbClr val="000000"/>
                </a:solidFill>
                <a:latin typeface="Whitney-Semibold" charset="0"/>
              </a:rPr>
              <a:t>Alteration of the linking number by a eukaryotic type II</a:t>
            </a:r>
            <a:r>
              <a:rPr lang="el-GR" altLang="zh-CN" b="1">
                <a:solidFill>
                  <a:srgbClr val="000000"/>
                </a:solidFill>
                <a:latin typeface="Whitney-Semibold" charset="0"/>
              </a:rPr>
              <a:t>α</a:t>
            </a:r>
            <a:r>
              <a:rPr lang="en-US" altLang="zh-CN" b="1" i="1" dirty="0">
                <a:solidFill>
                  <a:srgbClr val="000000"/>
                </a:solidFill>
                <a:latin typeface="MathPiOneBoldItalic" charset="0"/>
              </a:rPr>
              <a:t> </a:t>
            </a:r>
            <a:r>
              <a:rPr lang="en-US" altLang="zh-CN" b="1" dirty="0">
                <a:solidFill>
                  <a:srgbClr val="000000"/>
                </a:solidFill>
                <a:latin typeface="Whitney-Semibold" charset="0"/>
              </a:rPr>
              <a:t>topoisomerase. </a:t>
            </a:r>
            <a:r>
              <a:rPr lang="en-US" altLang="zh-CN" dirty="0">
                <a:solidFill>
                  <a:srgbClr val="000000"/>
                </a:solidFill>
                <a:latin typeface="Whitney-Light" charset="0"/>
              </a:rPr>
              <a:t>The general mechanism features the passage of one intact duplex DNA segment through a transient double-strand break in another segment. The DNA segment enters and leaves the topoisomerase through gated cavities above and below the bound DNA, which are called the N gate and the C gate. Two ATPs are bound and hydrolyzed during this cycle. The enzyme structure and use of ATP are specific to this reaction.</a:t>
            </a:r>
            <a:endParaRPr lang="en-US" altLang="zh-CN" dirty="0">
              <a:latin typeface="Calibri" panose="020F0502020204030204" pitchFamily="34" charset="0"/>
            </a:endParaRPr>
          </a:p>
        </p:txBody>
      </p:sp>
    </p:spTree>
    <p:extLst>
      <p:ext uri="{BB962C8B-B14F-4D97-AF65-F5344CB8AC3E}">
        <p14:creationId xmlns:p14="http://schemas.microsoft.com/office/powerpoint/2010/main" val="12543131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MS PGothic" panose="020B0600070205080204" pitchFamily="34" charset="-128"/>
              </a:defRPr>
            </a:lvl1pPr>
            <a:lvl2pPr marL="742950" indent="-285750">
              <a:defRPr sz="2400">
                <a:solidFill>
                  <a:schemeClr val="tx1"/>
                </a:solidFill>
                <a:latin typeface="Times New Roman" panose="02020603050405020304" pitchFamily="18" charset="0"/>
                <a:ea typeface="MS PGothic" panose="020B0600070205080204" pitchFamily="34" charset="-128"/>
              </a:defRPr>
            </a:lvl2pPr>
            <a:lvl3pPr marL="1143000" indent="-228600">
              <a:defRPr sz="2400">
                <a:solidFill>
                  <a:schemeClr val="tx1"/>
                </a:solidFill>
                <a:latin typeface="Times New Roman" panose="02020603050405020304" pitchFamily="18" charset="0"/>
                <a:ea typeface="MS PGothic" panose="020B0600070205080204" pitchFamily="34" charset="-128"/>
              </a:defRPr>
            </a:lvl3pPr>
            <a:lvl4pPr marL="1600200" indent="-228600">
              <a:defRPr sz="2400">
                <a:solidFill>
                  <a:schemeClr val="tx1"/>
                </a:solidFill>
                <a:latin typeface="Times New Roman" panose="02020603050405020304" pitchFamily="18" charset="0"/>
                <a:ea typeface="MS PGothic" panose="020B0600070205080204" pitchFamily="34" charset="-128"/>
              </a:defRPr>
            </a:lvl4pPr>
            <a:lvl5pPr marL="2057400" indent="-22860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fld id="{638D9B1A-677F-48C4-8A7F-E43DA8244CFB}" type="slidenum">
              <a:rPr lang="en-US" altLang="zh-CN" sz="1200"/>
              <a:pPr/>
              <a:t>54</a:t>
            </a:fld>
            <a:endParaRPr lang="en-US" altLang="zh-CN" sz="1200" dirty="0"/>
          </a:p>
        </p:txBody>
      </p:sp>
      <p:sp>
        <p:nvSpPr>
          <p:cNvPr id="130051" name="Rectangle 2"/>
          <p:cNvSpPr>
            <a:spLocks noGrp="1" noRot="1" noChangeAspect="1" noChangeArrowheads="1" noTextEdit="1"/>
          </p:cNvSpPr>
          <p:nvPr>
            <p:ph type="sldImg"/>
          </p:nvPr>
        </p:nvSpPr>
        <p:spPr>
          <a:xfrm>
            <a:off x="915988" y="744538"/>
            <a:ext cx="4965700" cy="3724275"/>
          </a:xfrm>
          <a:ln/>
        </p:spPr>
      </p:sp>
      <p:sp>
        <p:nvSpPr>
          <p:cNvPr id="130052" name="Rectangle 3"/>
          <p:cNvSpPr>
            <a:spLocks noGrp="1" noChangeArrowheads="1"/>
          </p:cNvSpPr>
          <p:nvPr>
            <p:ph type="body" idx="1"/>
          </p:nvPr>
        </p:nvSpPr>
        <p:spPr>
          <a:xfrm>
            <a:off x="905767" y="4716236"/>
            <a:ext cx="4986142" cy="446671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Calibri" panose="020F0502020204030204" pitchFamily="34" charset="0"/>
              </a:rPr>
              <a:t>Table 24-4 Diversity in DNA Topoisomerases</a:t>
            </a:r>
          </a:p>
        </p:txBody>
      </p:sp>
    </p:spTree>
    <p:extLst>
      <p:ext uri="{BB962C8B-B14F-4D97-AF65-F5344CB8AC3E}">
        <p14:creationId xmlns:p14="http://schemas.microsoft.com/office/powerpoint/2010/main" val="16892092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MS PGothic" panose="020B0600070205080204" pitchFamily="34" charset="-128"/>
              </a:defRPr>
            </a:lvl1pPr>
            <a:lvl2pPr marL="742950" indent="-285750">
              <a:defRPr sz="2400">
                <a:solidFill>
                  <a:schemeClr val="tx1"/>
                </a:solidFill>
                <a:latin typeface="Times New Roman" panose="02020603050405020304" pitchFamily="18" charset="0"/>
                <a:ea typeface="MS PGothic" panose="020B0600070205080204" pitchFamily="34" charset="-128"/>
              </a:defRPr>
            </a:lvl2pPr>
            <a:lvl3pPr marL="1143000" indent="-228600">
              <a:defRPr sz="2400">
                <a:solidFill>
                  <a:schemeClr val="tx1"/>
                </a:solidFill>
                <a:latin typeface="Times New Roman" panose="02020603050405020304" pitchFamily="18" charset="0"/>
                <a:ea typeface="MS PGothic" panose="020B0600070205080204" pitchFamily="34" charset="-128"/>
              </a:defRPr>
            </a:lvl3pPr>
            <a:lvl4pPr marL="1600200" indent="-228600">
              <a:defRPr sz="2400">
                <a:solidFill>
                  <a:schemeClr val="tx1"/>
                </a:solidFill>
                <a:latin typeface="Times New Roman" panose="02020603050405020304" pitchFamily="18" charset="0"/>
                <a:ea typeface="MS PGothic" panose="020B0600070205080204" pitchFamily="34" charset="-128"/>
              </a:defRPr>
            </a:lvl4pPr>
            <a:lvl5pPr marL="2057400" indent="-22860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fld id="{EA006D92-F98A-4F65-8F9E-3AB59A6A81F1}" type="slidenum">
              <a:rPr lang="en-US" altLang="zh-CN" sz="1200"/>
              <a:pPr/>
              <a:t>55</a:t>
            </a:fld>
            <a:endParaRPr lang="en-US" altLang="zh-CN" sz="1200" dirty="0"/>
          </a:p>
        </p:txBody>
      </p:sp>
      <p:sp>
        <p:nvSpPr>
          <p:cNvPr id="132099" name="Rectangle 2"/>
          <p:cNvSpPr>
            <a:spLocks noGrp="1" noRot="1" noChangeAspect="1" noChangeArrowheads="1" noTextEdit="1"/>
          </p:cNvSpPr>
          <p:nvPr>
            <p:ph type="sldImg"/>
          </p:nvPr>
        </p:nvSpPr>
        <p:spPr>
          <a:xfrm>
            <a:off x="915988" y="744538"/>
            <a:ext cx="4965700" cy="3724275"/>
          </a:xfrm>
          <a:ln/>
        </p:spPr>
      </p:sp>
      <p:sp>
        <p:nvSpPr>
          <p:cNvPr id="132100" name="Rectangle 3"/>
          <p:cNvSpPr>
            <a:spLocks noGrp="1" noChangeArrowheads="1"/>
          </p:cNvSpPr>
          <p:nvPr>
            <p:ph type="body" idx="1"/>
          </p:nvPr>
        </p:nvSpPr>
        <p:spPr>
          <a:xfrm>
            <a:off x="905767" y="4716236"/>
            <a:ext cx="4986142" cy="446671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b="1" dirty="0">
                <a:latin typeface="Times New Roman" panose="02020603050405020304" pitchFamily="18" charset="0"/>
              </a:rPr>
              <a:t>BOX 24-1 FIGURE 1 part 1</a:t>
            </a:r>
          </a:p>
        </p:txBody>
      </p:sp>
    </p:spTree>
    <p:extLst>
      <p:ext uri="{BB962C8B-B14F-4D97-AF65-F5344CB8AC3E}">
        <p14:creationId xmlns:p14="http://schemas.microsoft.com/office/powerpoint/2010/main" val="4049528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69597D9C-D764-480B-AA94-5D88E898FDAA}" type="slidenum">
              <a:rPr lang="en-US" altLang="zh-CN" smtClean="0"/>
              <a:pPr/>
              <a:t>5</a:t>
            </a:fld>
            <a:endParaRPr lang="en-US" altLang="zh-CN" dirty="0"/>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MS PGothic" panose="020B0600070205080204" pitchFamily="34" charset="-128"/>
              </a:defRPr>
            </a:lvl1pPr>
            <a:lvl2pPr marL="742950" indent="-285750">
              <a:defRPr sz="2400">
                <a:solidFill>
                  <a:schemeClr val="tx1"/>
                </a:solidFill>
                <a:latin typeface="Times New Roman" panose="02020603050405020304" pitchFamily="18" charset="0"/>
                <a:ea typeface="MS PGothic" panose="020B0600070205080204" pitchFamily="34" charset="-128"/>
              </a:defRPr>
            </a:lvl2pPr>
            <a:lvl3pPr marL="1143000" indent="-228600">
              <a:defRPr sz="2400">
                <a:solidFill>
                  <a:schemeClr val="tx1"/>
                </a:solidFill>
                <a:latin typeface="Times New Roman" panose="02020603050405020304" pitchFamily="18" charset="0"/>
                <a:ea typeface="MS PGothic" panose="020B0600070205080204" pitchFamily="34" charset="-128"/>
              </a:defRPr>
            </a:lvl3pPr>
            <a:lvl4pPr marL="1600200" indent="-228600">
              <a:defRPr sz="2400">
                <a:solidFill>
                  <a:schemeClr val="tx1"/>
                </a:solidFill>
                <a:latin typeface="Times New Roman" panose="02020603050405020304" pitchFamily="18" charset="0"/>
                <a:ea typeface="MS PGothic" panose="020B0600070205080204" pitchFamily="34" charset="-128"/>
              </a:defRPr>
            </a:lvl4pPr>
            <a:lvl5pPr marL="2057400" indent="-22860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fld id="{82D951AC-D393-4ED2-A824-4DA5983E8483}" type="slidenum">
              <a:rPr lang="en-US" altLang="zh-CN" sz="1200"/>
              <a:pPr/>
              <a:t>56</a:t>
            </a:fld>
            <a:endParaRPr lang="en-US" altLang="zh-CN" sz="1200" dirty="0"/>
          </a:p>
        </p:txBody>
      </p:sp>
      <p:sp>
        <p:nvSpPr>
          <p:cNvPr id="133123" name="Rectangle 2"/>
          <p:cNvSpPr>
            <a:spLocks noGrp="1" noRot="1" noChangeAspect="1" noChangeArrowheads="1" noTextEdit="1"/>
          </p:cNvSpPr>
          <p:nvPr>
            <p:ph type="sldImg"/>
          </p:nvPr>
        </p:nvSpPr>
        <p:spPr>
          <a:xfrm>
            <a:off x="915988" y="744538"/>
            <a:ext cx="4965700" cy="3724275"/>
          </a:xfrm>
          <a:ln/>
        </p:spPr>
      </p:sp>
      <p:sp>
        <p:nvSpPr>
          <p:cNvPr id="133124" name="Rectangle 3"/>
          <p:cNvSpPr>
            <a:spLocks noGrp="1" noChangeArrowheads="1"/>
          </p:cNvSpPr>
          <p:nvPr>
            <p:ph type="body" idx="1"/>
          </p:nvPr>
        </p:nvSpPr>
        <p:spPr>
          <a:xfrm>
            <a:off x="905767" y="4716236"/>
            <a:ext cx="4986142" cy="446671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b="1" dirty="0">
                <a:latin typeface="Times New Roman" panose="02020603050405020304" pitchFamily="18" charset="0"/>
              </a:rPr>
              <a:t>BOX 24-1 FIGURE 1 part 2</a:t>
            </a:r>
          </a:p>
        </p:txBody>
      </p:sp>
    </p:spTree>
    <p:extLst>
      <p:ext uri="{BB962C8B-B14F-4D97-AF65-F5344CB8AC3E}">
        <p14:creationId xmlns:p14="http://schemas.microsoft.com/office/powerpoint/2010/main" val="9390638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44E5C6-BCC9-45CE-A227-4EB08A42CCDB}" type="slidenum">
              <a:rPr lang="en-US" altLang="zh-CN"/>
              <a:pPr/>
              <a:t>61</a:t>
            </a:fld>
            <a:endParaRPr lang="en-US" altLang="zh-CN" dirty="0"/>
          </a:p>
        </p:txBody>
      </p:sp>
      <p:sp>
        <p:nvSpPr>
          <p:cNvPr id="217090" name="Rectangle 2"/>
          <p:cNvSpPr>
            <a:spLocks noGrp="1" noRot="1" noChangeAspect="1" noChangeArrowheads="1" noTextEdit="1"/>
          </p:cNvSpPr>
          <p:nvPr>
            <p:ph type="sldImg"/>
          </p:nvPr>
        </p:nvSpPr>
        <p:spPr>
          <a:ln/>
        </p:spPr>
      </p:sp>
      <p:sp>
        <p:nvSpPr>
          <p:cNvPr id="217091"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222110B-CBA9-4B45-B012-D49E781F28CB}" type="slidenum">
              <a:rPr lang="en-US" altLang="zh-CN"/>
              <a:pPr/>
              <a:t>62</a:t>
            </a:fld>
            <a:endParaRPr lang="en-US" altLang="zh-CN" dirty="0"/>
          </a:p>
        </p:txBody>
      </p:sp>
      <p:sp>
        <p:nvSpPr>
          <p:cNvPr id="218114" name="Rectangle 2"/>
          <p:cNvSpPr>
            <a:spLocks noGrp="1" noRot="1" noChangeAspect="1" noChangeArrowheads="1" noTextEdit="1"/>
          </p:cNvSpPr>
          <p:nvPr>
            <p:ph type="sldImg"/>
          </p:nvPr>
        </p:nvSpPr>
        <p:spPr>
          <a:ln/>
        </p:spPr>
      </p:sp>
      <p:sp>
        <p:nvSpPr>
          <p:cNvPr id="218115"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6EF8E0C-F4B6-48EF-9871-F894A17618B2}" type="slidenum">
              <a:rPr lang="en-US" altLang="zh-CN"/>
              <a:pPr/>
              <a:t>63</a:t>
            </a:fld>
            <a:endParaRPr lang="en-US" altLang="zh-CN" dirty="0"/>
          </a:p>
        </p:txBody>
      </p:sp>
      <p:sp>
        <p:nvSpPr>
          <p:cNvPr id="219138" name="Rectangle 2"/>
          <p:cNvSpPr>
            <a:spLocks noGrp="1" noRot="1" noChangeAspect="1" noChangeArrowheads="1" noTextEdit="1"/>
          </p:cNvSpPr>
          <p:nvPr>
            <p:ph type="sldImg"/>
          </p:nvPr>
        </p:nvSpPr>
        <p:spPr>
          <a:ln/>
        </p:spPr>
      </p:sp>
      <p:sp>
        <p:nvSpPr>
          <p:cNvPr id="219139"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D903B6E-C9E8-48F8-A91F-5C10DC6540F8}" type="slidenum">
              <a:rPr lang="en-US" altLang="zh-CN"/>
              <a:pPr/>
              <a:t>67</a:t>
            </a:fld>
            <a:endParaRPr lang="en-US" altLang="zh-CN" dirty="0"/>
          </a:p>
        </p:txBody>
      </p:sp>
      <p:sp>
        <p:nvSpPr>
          <p:cNvPr id="231426" name="Rectangle 2"/>
          <p:cNvSpPr>
            <a:spLocks noGrp="1" noRot="1" noChangeAspect="1" noChangeArrowheads="1" noTextEdit="1"/>
          </p:cNvSpPr>
          <p:nvPr>
            <p:ph type="sldImg"/>
          </p:nvPr>
        </p:nvSpPr>
        <p:spPr>
          <a:ln/>
        </p:spPr>
      </p:sp>
      <p:sp>
        <p:nvSpPr>
          <p:cNvPr id="231427"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p>
            <a:fld id="{2372C37C-22EF-40F5-8761-5D1476EF3A08}" type="slidenum">
              <a:rPr lang="en-US" altLang="zh-CN" smtClean="0"/>
              <a:pPr/>
              <a:t>6</a:t>
            </a:fld>
            <a:endParaRPr lang="en-US" altLang="zh-CN" dirty="0"/>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MS PGothic" panose="020B0600070205080204" pitchFamily="34" charset="-128"/>
              </a:defRPr>
            </a:lvl1pPr>
            <a:lvl2pPr marL="742950" indent="-285750">
              <a:defRPr sz="2400">
                <a:solidFill>
                  <a:schemeClr val="tx1"/>
                </a:solidFill>
                <a:latin typeface="Times New Roman" panose="02020603050405020304" pitchFamily="18" charset="0"/>
                <a:ea typeface="MS PGothic" panose="020B0600070205080204" pitchFamily="34" charset="-128"/>
              </a:defRPr>
            </a:lvl2pPr>
            <a:lvl3pPr marL="1143000" indent="-228600">
              <a:defRPr sz="2400">
                <a:solidFill>
                  <a:schemeClr val="tx1"/>
                </a:solidFill>
                <a:latin typeface="Times New Roman" panose="02020603050405020304" pitchFamily="18" charset="0"/>
                <a:ea typeface="MS PGothic" panose="020B0600070205080204" pitchFamily="34" charset="-128"/>
              </a:defRPr>
            </a:lvl3pPr>
            <a:lvl4pPr marL="1600200" indent="-228600">
              <a:defRPr sz="2400">
                <a:solidFill>
                  <a:schemeClr val="tx1"/>
                </a:solidFill>
                <a:latin typeface="Times New Roman" panose="02020603050405020304" pitchFamily="18" charset="0"/>
                <a:ea typeface="MS PGothic" panose="020B0600070205080204" pitchFamily="34" charset="-128"/>
              </a:defRPr>
            </a:lvl4pPr>
            <a:lvl5pPr marL="2057400" indent="-22860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fld id="{EF23A699-0BE6-4339-8A3D-98DC184052F7}" type="slidenum">
              <a:rPr lang="en-US" altLang="zh-CN" sz="1200"/>
              <a:pPr/>
              <a:t>14</a:t>
            </a:fld>
            <a:endParaRPr lang="en-US" altLang="zh-CN" sz="1200" dirty="0"/>
          </a:p>
        </p:txBody>
      </p:sp>
      <p:sp>
        <p:nvSpPr>
          <p:cNvPr id="111619" name="Rectangle 2"/>
          <p:cNvSpPr>
            <a:spLocks noGrp="1" noRot="1" noChangeAspect="1" noChangeArrowheads="1" noTextEdit="1"/>
          </p:cNvSpPr>
          <p:nvPr>
            <p:ph type="sldImg"/>
          </p:nvPr>
        </p:nvSpPr>
        <p:spPr>
          <a:xfrm>
            <a:off x="1257300" y="720725"/>
            <a:ext cx="4800600" cy="3600450"/>
          </a:xfrm>
          <a:ln/>
        </p:spPr>
      </p:sp>
      <p:sp>
        <p:nvSpPr>
          <p:cNvPr id="111620" name="Rectangle 3"/>
          <p:cNvSpPr>
            <a:spLocks noGrp="1" noChangeArrowheads="1"/>
          </p:cNvSpPr>
          <p:nvPr>
            <p:ph type="body" idx="1"/>
          </p:nvPr>
        </p:nvSpPr>
        <p:spPr>
          <a:xfrm>
            <a:off x="974725" y="4560888"/>
            <a:ext cx="5365750" cy="4319587"/>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b="1">
              <a:latin typeface="Calibri" panose="020F0502020204030204" pitchFamily="34" charset="0"/>
            </a:endParaRPr>
          </a:p>
        </p:txBody>
      </p:sp>
    </p:spTree>
    <p:extLst>
      <p:ext uri="{BB962C8B-B14F-4D97-AF65-F5344CB8AC3E}">
        <p14:creationId xmlns:p14="http://schemas.microsoft.com/office/powerpoint/2010/main" val="4165230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p>
            <a:fld id="{C42919A8-E651-4845-AA4F-056652D20FE6}" type="slidenum">
              <a:rPr lang="en-US" altLang="zh-CN" smtClean="0"/>
              <a:pPr/>
              <a:t>16</a:t>
            </a:fld>
            <a:endParaRPr lang="en-US" altLang="zh-CN" dirty="0"/>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p>
            <a:fld id="{FE8898F6-3076-40E4-B899-1118C154800C}" type="slidenum">
              <a:rPr lang="en-US" altLang="zh-CN" smtClean="0"/>
              <a:pPr/>
              <a:t>21</a:t>
            </a:fld>
            <a:endParaRPr lang="en-US" altLang="zh-CN" dirty="0"/>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p:spPr>
        <p:txBody>
          <a:bodyPr/>
          <a:lstStyle/>
          <a:p>
            <a:fld id="{9E0E4AFE-E57F-4C8C-A936-AF410EC731BE}" type="slidenum">
              <a:rPr lang="zh-CN" altLang="en-US" smtClean="0"/>
              <a:pPr/>
              <a:t>24</a:t>
            </a:fld>
            <a:endParaRPr lang="en-US" altLang="zh-CN" dirty="0"/>
          </a:p>
        </p:txBody>
      </p:sp>
      <p:sp>
        <p:nvSpPr>
          <p:cNvPr id="78851" name="Rectangle 2"/>
          <p:cNvSpPr>
            <a:spLocks noGrp="1" noRot="1" noChangeAspect="1" noChangeArrowheads="1" noTextEdit="1"/>
          </p:cNvSpPr>
          <p:nvPr>
            <p:ph type="sldImg"/>
          </p:nvPr>
        </p:nvSpPr>
        <p:spPr>
          <a:ln/>
        </p:spPr>
      </p:sp>
      <p:sp>
        <p:nvSpPr>
          <p:cNvPr id="78852" name="Rectangle 3"/>
          <p:cNvSpPr>
            <a:spLocks noGrp="1" noChangeArrowheads="1"/>
          </p:cNvSpPr>
          <p:nvPr>
            <p:ph type="body" idx="1"/>
          </p:nvPr>
        </p:nvSpPr>
        <p:spPr>
          <a:noFill/>
          <a:ln/>
        </p:spPr>
        <p:txBody>
          <a:bodyPr/>
          <a:lstStyle/>
          <a:p>
            <a:r>
              <a:rPr lang="en-US" altLang="zh-CN" b="1" dirty="0">
                <a:latin typeface="Arial" pitchFamily="34" charset="0"/>
              </a:rPr>
              <a:t>TABLE 24-3 Telomere Sequences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p>
            <a:fld id="{17C58BC0-28F3-4D61-A60C-9D2AE2395ACE}" type="slidenum">
              <a:rPr lang="en-US" altLang="zh-CN" smtClean="0"/>
              <a:pPr/>
              <a:t>27</a:t>
            </a:fld>
            <a:endParaRPr lang="en-US" altLang="zh-CN" dirty="0"/>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p:spPr>
        <p:txBody>
          <a:bodyPr/>
          <a:lstStyle/>
          <a:p>
            <a:fld id="{D828E400-B6A2-4CBA-9BF9-86CC1D265934}" type="slidenum">
              <a:rPr lang="en-US" altLang="zh-CN" smtClean="0"/>
              <a:pPr/>
              <a:t>29</a:t>
            </a:fld>
            <a:endParaRPr lang="en-US" altLang="zh-CN" dirty="0"/>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p:spPr>
        <p:txBody>
          <a:bodyPr/>
          <a:lstStyle/>
          <a:p>
            <a:pPr eaLnBrk="1" hangingPunct="1"/>
            <a:endParaRPr lang="en-US"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D93E58B0-7AE1-46E8-820B-6384609AA9B5}" type="slidenum">
              <a:rPr lang="en-US" altLang="zh-CN"/>
              <a:pPr>
                <a:defRPr/>
              </a:pPr>
              <a:t>‹#›</a:t>
            </a:fld>
            <a:endParaRPr lang="en-US" altLang="zh-C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58545559-D533-4FB4-8C59-799D2C591E2A}" type="slidenum">
              <a:rPr lang="en-US" altLang="zh-CN"/>
              <a:pPr>
                <a:defRPr/>
              </a:pPr>
              <a:t>‹#›</a:t>
            </a:fld>
            <a:endParaRPr lang="en-US" altLang="zh-C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C510D5C7-D35B-4EE4-92DC-3391F08DC63F}" type="slidenum">
              <a:rPr lang="en-US" altLang="zh-CN"/>
              <a:pPr>
                <a:defRPr/>
              </a:pPr>
              <a:t>‹#›</a:t>
            </a:fld>
            <a:endParaRPr lang="en-US" altLang="zh-CN"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457200" y="1600200"/>
            <a:ext cx="4038600" cy="452596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7" name="Rectangle 6"/>
          <p:cNvSpPr>
            <a:spLocks noGrp="1" noChangeArrowheads="1"/>
          </p:cNvSpPr>
          <p:nvPr>
            <p:ph type="sldNum" sz="quarter" idx="12"/>
          </p:nvPr>
        </p:nvSpPr>
        <p:spPr>
          <a:ln/>
        </p:spPr>
        <p:txBody>
          <a:bodyPr/>
          <a:lstStyle>
            <a:lvl1pPr>
              <a:defRPr/>
            </a:lvl1pPr>
          </a:lstStyle>
          <a:p>
            <a:pPr>
              <a:defRPr/>
            </a:pPr>
            <a:fld id="{CE3D4E89-7D14-4B6B-8F8E-C26FDF1DE91C}" type="slidenum">
              <a:rPr lang="en-US" altLang="zh-CN"/>
              <a:pPr>
                <a:defRPr/>
              </a:pPr>
              <a:t>‹#›</a:t>
            </a:fld>
            <a:endParaRPr lang="en-US" altLang="zh-CN"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274638"/>
            <a:ext cx="8229600" cy="585152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5" name="Rectangle 6"/>
          <p:cNvSpPr>
            <a:spLocks noGrp="1" noChangeArrowheads="1"/>
          </p:cNvSpPr>
          <p:nvPr>
            <p:ph type="sldNum" sz="quarter" idx="12"/>
          </p:nvPr>
        </p:nvSpPr>
        <p:spPr>
          <a:ln/>
        </p:spPr>
        <p:txBody>
          <a:bodyPr/>
          <a:lstStyle>
            <a:lvl1pPr>
              <a:defRPr/>
            </a:lvl1pPr>
          </a:lstStyle>
          <a:p>
            <a:pPr>
              <a:defRPr/>
            </a:pPr>
            <a:fld id="{521371D0-BA14-4A43-B78F-9FCE6C3DB02D}" type="slidenum">
              <a:rPr lang="en-US" altLang="zh-CN"/>
              <a:pPr>
                <a:defRPr/>
              </a:pPr>
              <a:t>‹#›</a:t>
            </a:fld>
            <a:endParaRPr lang="en-US" altLang="zh-C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C1DF4976-A3DD-4438-83D5-F160A000F82C}" type="slidenum">
              <a:rPr lang="en-US" altLang="zh-CN"/>
              <a:pPr>
                <a:defRPr/>
              </a:pPr>
              <a:t>‹#›</a:t>
            </a:fld>
            <a:endParaRPr lang="en-US" altLang="zh-C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6" name="Rectangle 6"/>
          <p:cNvSpPr>
            <a:spLocks noGrp="1" noChangeArrowheads="1"/>
          </p:cNvSpPr>
          <p:nvPr>
            <p:ph type="sldNum" sz="quarter" idx="12"/>
          </p:nvPr>
        </p:nvSpPr>
        <p:spPr>
          <a:ln/>
        </p:spPr>
        <p:txBody>
          <a:bodyPr/>
          <a:lstStyle>
            <a:lvl1pPr>
              <a:defRPr/>
            </a:lvl1pPr>
          </a:lstStyle>
          <a:p>
            <a:pPr>
              <a:defRPr/>
            </a:pPr>
            <a:fld id="{213F296F-65A7-4E1A-8E59-6CB64438387A}" type="slidenum">
              <a:rPr lang="en-US" altLang="zh-CN"/>
              <a:pPr>
                <a:defRPr/>
              </a:pPr>
              <a:t>‹#›</a:t>
            </a:fld>
            <a:endParaRPr lang="en-US" altLang="zh-C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7" name="Rectangle 6"/>
          <p:cNvSpPr>
            <a:spLocks noGrp="1" noChangeArrowheads="1"/>
          </p:cNvSpPr>
          <p:nvPr>
            <p:ph type="sldNum" sz="quarter" idx="12"/>
          </p:nvPr>
        </p:nvSpPr>
        <p:spPr>
          <a:ln/>
        </p:spPr>
        <p:txBody>
          <a:bodyPr/>
          <a:lstStyle>
            <a:lvl1pPr>
              <a:defRPr/>
            </a:lvl1pPr>
          </a:lstStyle>
          <a:p>
            <a:pPr>
              <a:defRPr/>
            </a:pPr>
            <a:fld id="{40A90569-2A38-4919-B3C1-026261C8B2F3}" type="slidenum">
              <a:rPr lang="en-US" altLang="zh-CN"/>
              <a:pPr>
                <a:defRPr/>
              </a:pPr>
              <a:t>‹#›</a:t>
            </a:fld>
            <a:endParaRPr lang="en-US" altLang="zh-C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9" name="Rectangle 6"/>
          <p:cNvSpPr>
            <a:spLocks noGrp="1" noChangeArrowheads="1"/>
          </p:cNvSpPr>
          <p:nvPr>
            <p:ph type="sldNum" sz="quarter" idx="12"/>
          </p:nvPr>
        </p:nvSpPr>
        <p:spPr>
          <a:ln/>
        </p:spPr>
        <p:txBody>
          <a:bodyPr/>
          <a:lstStyle>
            <a:lvl1pPr>
              <a:defRPr/>
            </a:lvl1pPr>
          </a:lstStyle>
          <a:p>
            <a:pPr>
              <a:defRPr/>
            </a:pPr>
            <a:fld id="{28F4D77A-65F7-48A1-8916-579983B52FE5}" type="slidenum">
              <a:rPr lang="en-US" altLang="zh-CN"/>
              <a:pPr>
                <a:defRPr/>
              </a:pPr>
              <a:t>‹#›</a:t>
            </a:fld>
            <a:endParaRPr lang="en-US" altLang="zh-C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5" name="Rectangle 6"/>
          <p:cNvSpPr>
            <a:spLocks noGrp="1" noChangeArrowheads="1"/>
          </p:cNvSpPr>
          <p:nvPr>
            <p:ph type="sldNum" sz="quarter" idx="12"/>
          </p:nvPr>
        </p:nvSpPr>
        <p:spPr>
          <a:ln/>
        </p:spPr>
        <p:txBody>
          <a:bodyPr/>
          <a:lstStyle>
            <a:lvl1pPr>
              <a:defRPr/>
            </a:lvl1pPr>
          </a:lstStyle>
          <a:p>
            <a:pPr>
              <a:defRPr/>
            </a:pPr>
            <a:fld id="{C7B99A31-BA61-4611-9734-780CBD388FB4}" type="slidenum">
              <a:rPr lang="en-US" altLang="zh-CN"/>
              <a:pPr>
                <a:defRPr/>
              </a:pPr>
              <a:t>‹#›</a:t>
            </a:fld>
            <a:endParaRPr lang="en-US" altLang="zh-C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4" name="Rectangle 6"/>
          <p:cNvSpPr>
            <a:spLocks noGrp="1" noChangeArrowheads="1"/>
          </p:cNvSpPr>
          <p:nvPr>
            <p:ph type="sldNum" sz="quarter" idx="12"/>
          </p:nvPr>
        </p:nvSpPr>
        <p:spPr>
          <a:ln/>
        </p:spPr>
        <p:txBody>
          <a:bodyPr/>
          <a:lstStyle>
            <a:lvl1pPr>
              <a:defRPr/>
            </a:lvl1pPr>
          </a:lstStyle>
          <a:p>
            <a:pPr>
              <a:defRPr/>
            </a:pPr>
            <a:fld id="{25312CD9-5A17-4CCB-9A46-D1944E1A6F38}" type="slidenum">
              <a:rPr lang="en-US" altLang="zh-CN"/>
              <a:pPr>
                <a:defRPr/>
              </a:pPr>
              <a:t>‹#›</a:t>
            </a:fld>
            <a:endParaRPr lang="en-US" altLang="zh-C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7" name="Rectangle 6"/>
          <p:cNvSpPr>
            <a:spLocks noGrp="1" noChangeArrowheads="1"/>
          </p:cNvSpPr>
          <p:nvPr>
            <p:ph type="sldNum" sz="quarter" idx="12"/>
          </p:nvPr>
        </p:nvSpPr>
        <p:spPr>
          <a:ln/>
        </p:spPr>
        <p:txBody>
          <a:bodyPr/>
          <a:lstStyle>
            <a:lvl1pPr>
              <a:defRPr/>
            </a:lvl1pPr>
          </a:lstStyle>
          <a:p>
            <a:pPr>
              <a:defRPr/>
            </a:pPr>
            <a:fld id="{C1CDEFC5-D16B-40A4-91BD-3E3E691B9637}" type="slidenum">
              <a:rPr lang="en-US" altLang="zh-CN"/>
              <a:pPr>
                <a:defRPr/>
              </a:pPr>
              <a:t>‹#›</a:t>
            </a:fld>
            <a:endParaRPr lang="en-US" altLang="zh-C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dirty="0"/>
          </a:p>
        </p:txBody>
      </p:sp>
      <p:sp>
        <p:nvSpPr>
          <p:cNvPr id="7" name="Rectangle 6"/>
          <p:cNvSpPr>
            <a:spLocks noGrp="1" noChangeArrowheads="1"/>
          </p:cNvSpPr>
          <p:nvPr>
            <p:ph type="sldNum" sz="quarter" idx="12"/>
          </p:nvPr>
        </p:nvSpPr>
        <p:spPr>
          <a:ln/>
        </p:spPr>
        <p:txBody>
          <a:bodyPr/>
          <a:lstStyle>
            <a:lvl1pPr>
              <a:defRPr/>
            </a:lvl1pPr>
          </a:lstStyle>
          <a:p>
            <a:pPr>
              <a:defRPr/>
            </a:pPr>
            <a:fld id="{EEE54EA2-7FCE-47B9-8736-81E1BDB541E1}" type="slidenum">
              <a:rPr lang="en-US" altLang="zh-CN"/>
              <a:pPr>
                <a:defRPr/>
              </a:pPr>
              <a:t>‹#›</a:t>
            </a:fld>
            <a:endParaRPr lang="en-US" altLang="zh-C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30310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dirty="0">
                <a:latin typeface="Arial" charset="0"/>
                <a:ea typeface="宋体" pitchFamily="2" charset="-122"/>
              </a:defRPr>
            </a:lvl1pPr>
          </a:lstStyle>
          <a:p>
            <a:pPr>
              <a:defRPr/>
            </a:pPr>
            <a:endParaRPr lang="en-US" altLang="zh-CN" dirty="0"/>
          </a:p>
        </p:txBody>
      </p:sp>
      <p:sp>
        <p:nvSpPr>
          <p:cNvPr id="30310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dirty="0">
                <a:latin typeface="Arial" charset="0"/>
                <a:ea typeface="宋体" pitchFamily="2" charset="-122"/>
              </a:defRPr>
            </a:lvl1pPr>
          </a:lstStyle>
          <a:p>
            <a:pPr>
              <a:defRPr/>
            </a:pPr>
            <a:endParaRPr lang="en-US" altLang="zh-CN" dirty="0"/>
          </a:p>
        </p:txBody>
      </p:sp>
      <p:sp>
        <p:nvSpPr>
          <p:cNvPr id="30311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a:defRPr/>
            </a:pPr>
            <a:fld id="{816355A6-AA64-4B66-8026-3BA140F8A09A}" type="slidenum">
              <a:rPr lang="en-US" altLang="zh-CN"/>
              <a:pPr>
                <a:defRPr/>
              </a:pPr>
              <a:t>‹#›</a:t>
            </a:fld>
            <a:endParaRPr lang="en-US" altLang="zh-CN" dirty="0"/>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pitchFamily="2" charset="-122"/>
        </a:defRPr>
      </a:lvl2pPr>
      <a:lvl3pPr algn="ctr" rtl="0" eaLnBrk="0" fontAlgn="base" hangingPunct="0">
        <a:spcBef>
          <a:spcPct val="0"/>
        </a:spcBef>
        <a:spcAft>
          <a:spcPct val="0"/>
        </a:spcAft>
        <a:defRPr sz="4400">
          <a:solidFill>
            <a:schemeClr val="tx2"/>
          </a:solidFill>
          <a:latin typeface="Arial" charset="0"/>
          <a:ea typeface="宋体" pitchFamily="2" charset="-122"/>
        </a:defRPr>
      </a:lvl3pPr>
      <a:lvl4pPr algn="ctr" rtl="0" eaLnBrk="0" fontAlgn="base" hangingPunct="0">
        <a:spcBef>
          <a:spcPct val="0"/>
        </a:spcBef>
        <a:spcAft>
          <a:spcPct val="0"/>
        </a:spcAft>
        <a:defRPr sz="4400">
          <a:solidFill>
            <a:schemeClr val="tx2"/>
          </a:solidFill>
          <a:latin typeface="Arial" charset="0"/>
          <a:ea typeface="宋体" pitchFamily="2" charset="-122"/>
        </a:defRPr>
      </a:lvl4pPr>
      <a:lvl5pPr algn="ctr" rtl="0" eaLnBrk="0" fontAlgn="base" hangingPunct="0">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0" y="2060575"/>
            <a:ext cx="9144000" cy="1143000"/>
          </a:xfrm>
        </p:spPr>
        <p:txBody>
          <a:bodyPr/>
          <a:lstStyle/>
          <a:p>
            <a:pPr eaLnBrk="1" hangingPunct="1"/>
            <a:r>
              <a:rPr lang="en-US" altLang="zh-CN" sz="8000" b="1" dirty="0">
                <a:solidFill>
                  <a:srgbClr val="0000FF"/>
                </a:solidFill>
                <a:latin typeface="Times New Roman" pitchFamily="18" charset="0"/>
              </a:rPr>
              <a:t>Part III</a:t>
            </a:r>
            <a:r>
              <a:rPr lang="en-US" altLang="zh-CN" sz="4800" b="1" dirty="0">
                <a:solidFill>
                  <a:srgbClr val="0000FF"/>
                </a:solidFill>
                <a:latin typeface="Times New Roman" pitchFamily="18" charset="0"/>
              </a:rPr>
              <a:t>  </a:t>
            </a:r>
            <a:br>
              <a:rPr lang="en-US" altLang="zh-CN" sz="4800" b="1" dirty="0">
                <a:solidFill>
                  <a:srgbClr val="FF0000"/>
                </a:solidFill>
                <a:latin typeface="Times New Roman" pitchFamily="18" charset="0"/>
              </a:rPr>
            </a:br>
            <a:endParaRPr lang="en-US" altLang="zh-CN" sz="5400" b="1" dirty="0">
              <a:solidFill>
                <a:schemeClr val="tx1"/>
              </a:solidFill>
              <a:latin typeface="Times New Roman" pitchFamily="18" charset="0"/>
            </a:endParaRPr>
          </a:p>
        </p:txBody>
      </p:sp>
      <p:sp>
        <p:nvSpPr>
          <p:cNvPr id="2051" name="Rectangle 3"/>
          <p:cNvSpPr>
            <a:spLocks noGrp="1" noChangeArrowheads="1"/>
          </p:cNvSpPr>
          <p:nvPr>
            <p:ph type="subTitle" idx="1"/>
          </p:nvPr>
        </p:nvSpPr>
        <p:spPr>
          <a:xfrm>
            <a:off x="179388" y="3068638"/>
            <a:ext cx="8664575" cy="2112962"/>
          </a:xfrm>
        </p:spPr>
        <p:txBody>
          <a:bodyPr/>
          <a:lstStyle/>
          <a:p>
            <a:pPr eaLnBrk="1" hangingPunct="1"/>
            <a:r>
              <a:rPr lang="en-US" altLang="zh-CN" sz="6000" b="1" dirty="0">
                <a:latin typeface="Times New Roman" pitchFamily="18" charset="0"/>
              </a:rPr>
              <a:t>Information Pathways</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611188" y="476250"/>
            <a:ext cx="7772400" cy="1143000"/>
          </a:xfrm>
        </p:spPr>
        <p:txBody>
          <a:bodyPr/>
          <a:lstStyle/>
          <a:p>
            <a:pPr algn="l" eaLnBrk="1" hangingPunct="1"/>
            <a:r>
              <a:rPr lang="en-US" altLang="zh-CN" b="1" dirty="0">
                <a:solidFill>
                  <a:srgbClr val="0000FF"/>
                </a:solidFill>
                <a:latin typeface="Times New Roman" pitchFamily="18" charset="0"/>
              </a:rPr>
              <a:t>However, there are more complications…</a:t>
            </a:r>
          </a:p>
        </p:txBody>
      </p:sp>
      <p:sp>
        <p:nvSpPr>
          <p:cNvPr id="195587" name="Text Box 3"/>
          <p:cNvSpPr txBox="1">
            <a:spLocks noChangeArrowheads="1"/>
          </p:cNvSpPr>
          <p:nvPr/>
        </p:nvSpPr>
        <p:spPr bwMode="auto">
          <a:xfrm>
            <a:off x="611188" y="2276475"/>
            <a:ext cx="7345362" cy="1373188"/>
          </a:xfrm>
          <a:prstGeom prst="rect">
            <a:avLst/>
          </a:prstGeom>
          <a:noFill/>
          <a:ln w="9525">
            <a:noFill/>
            <a:miter lim="800000"/>
            <a:headEnd/>
            <a:tailEnd/>
          </a:ln>
        </p:spPr>
        <p:txBody>
          <a:bodyPr>
            <a:spAutoFit/>
          </a:bodyPr>
          <a:lstStyle/>
          <a:p>
            <a:pPr eaLnBrk="0" hangingPunct="0">
              <a:spcBef>
                <a:spcPct val="50000"/>
              </a:spcBef>
            </a:pPr>
            <a:r>
              <a:rPr kumimoji="1" lang="en-US" altLang="zh-CN" sz="2800" b="1" dirty="0">
                <a:latin typeface="Times New Roman" pitchFamily="18" charset="0"/>
              </a:rPr>
              <a:t>Not all genes are ultimately expressed in the form of polypeptide chains. Some, for example, code for tRNAs and rRNAs.</a:t>
            </a:r>
          </a:p>
        </p:txBody>
      </p:sp>
      <p:sp>
        <p:nvSpPr>
          <p:cNvPr id="195588" name="Text Box 4"/>
          <p:cNvSpPr txBox="1">
            <a:spLocks noChangeArrowheads="1"/>
          </p:cNvSpPr>
          <p:nvPr/>
        </p:nvSpPr>
        <p:spPr bwMode="auto">
          <a:xfrm>
            <a:off x="611188" y="4076700"/>
            <a:ext cx="7345362" cy="1800225"/>
          </a:xfrm>
          <a:prstGeom prst="rect">
            <a:avLst/>
          </a:prstGeom>
          <a:noFill/>
          <a:ln w="9525">
            <a:noFill/>
            <a:miter lim="800000"/>
            <a:headEnd/>
            <a:tailEnd/>
          </a:ln>
        </p:spPr>
        <p:txBody>
          <a:bodyPr>
            <a:spAutoFit/>
          </a:bodyPr>
          <a:lstStyle/>
          <a:p>
            <a:pPr eaLnBrk="0" hangingPunct="0">
              <a:spcBef>
                <a:spcPct val="50000"/>
              </a:spcBef>
            </a:pPr>
            <a:r>
              <a:rPr kumimoji="1" lang="en-US" altLang="zh-CN" sz="2800" b="1" dirty="0">
                <a:latin typeface="Times New Roman" pitchFamily="18" charset="0"/>
              </a:rPr>
              <a:t>A gene is thus all of the DNA that encodes the primary sequence of some final gene products, such as polypeptide or RNA with a structural or catalytic function.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5587"/>
                                        </p:tgtEl>
                                        <p:attrNameLst>
                                          <p:attrName>style.visibility</p:attrName>
                                        </p:attrNameLst>
                                      </p:cBhvr>
                                      <p:to>
                                        <p:strVal val="visible"/>
                                      </p:to>
                                    </p:set>
                                    <p:anim calcmode="lin" valueType="num">
                                      <p:cBhvr additive="base">
                                        <p:cTn id="7" dur="500" fill="hold"/>
                                        <p:tgtEl>
                                          <p:spTgt spid="195587"/>
                                        </p:tgtEl>
                                        <p:attrNameLst>
                                          <p:attrName>ppt_x</p:attrName>
                                        </p:attrNameLst>
                                      </p:cBhvr>
                                      <p:tavLst>
                                        <p:tav tm="0">
                                          <p:val>
                                            <p:strVal val="#ppt_x"/>
                                          </p:val>
                                        </p:tav>
                                        <p:tav tm="100000">
                                          <p:val>
                                            <p:strVal val="#ppt_x"/>
                                          </p:val>
                                        </p:tav>
                                      </p:tavLst>
                                    </p:anim>
                                    <p:anim calcmode="lin" valueType="num">
                                      <p:cBhvr additive="base">
                                        <p:cTn id="8" dur="500" fill="hold"/>
                                        <p:tgtEl>
                                          <p:spTgt spid="19558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95588"/>
                                        </p:tgtEl>
                                        <p:attrNameLst>
                                          <p:attrName>style.visibility</p:attrName>
                                        </p:attrNameLst>
                                      </p:cBhvr>
                                      <p:to>
                                        <p:strVal val="visible"/>
                                      </p:to>
                                    </p:set>
                                    <p:anim calcmode="lin" valueType="num">
                                      <p:cBhvr additive="base">
                                        <p:cTn id="13" dur="500" fill="hold"/>
                                        <p:tgtEl>
                                          <p:spTgt spid="195588"/>
                                        </p:tgtEl>
                                        <p:attrNameLst>
                                          <p:attrName>ppt_x</p:attrName>
                                        </p:attrNameLst>
                                      </p:cBhvr>
                                      <p:tavLst>
                                        <p:tav tm="0">
                                          <p:val>
                                            <p:strVal val="#ppt_x"/>
                                          </p:val>
                                        </p:tav>
                                        <p:tav tm="100000">
                                          <p:val>
                                            <p:strVal val="#ppt_x"/>
                                          </p:val>
                                        </p:tav>
                                      </p:tavLst>
                                    </p:anim>
                                    <p:anim calcmode="lin" valueType="num">
                                      <p:cBhvr additive="base">
                                        <p:cTn id="14" dur="500" fill="hold"/>
                                        <p:tgtEl>
                                          <p:spTgt spid="19558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587" grpId="0"/>
      <p:bldP spid="195588" grpId="0"/>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611188" y="620713"/>
            <a:ext cx="8064500" cy="4824412"/>
          </a:xfrm>
        </p:spPr>
        <p:txBody>
          <a:bodyPr/>
          <a:lstStyle/>
          <a:p>
            <a:pPr algn="l" eaLnBrk="1" hangingPunct="1"/>
            <a:r>
              <a:rPr lang="en-US" altLang="zh-CN" sz="2800" b="1" dirty="0">
                <a:latin typeface="Times New Roman" pitchFamily="18" charset="0"/>
              </a:rPr>
              <a:t>DNA also contains other segments or sequences that have a purely regulatory function, and these segments are called </a:t>
            </a:r>
            <a:r>
              <a:rPr lang="en-US" altLang="zh-CN" sz="2800" b="1" dirty="0">
                <a:solidFill>
                  <a:srgbClr val="FF0000"/>
                </a:solidFill>
                <a:latin typeface="Times New Roman" pitchFamily="18" charset="0"/>
              </a:rPr>
              <a:t>regulatory sequences</a:t>
            </a:r>
            <a:r>
              <a:rPr lang="en-US" altLang="zh-CN" sz="2800" b="1" dirty="0">
                <a:latin typeface="Times New Roman" pitchFamily="18" charset="0"/>
              </a:rPr>
              <a:t>.</a:t>
            </a:r>
            <a:br>
              <a:rPr lang="en-US" altLang="zh-CN" sz="2800" b="1" dirty="0">
                <a:latin typeface="Times New Roman" pitchFamily="18" charset="0"/>
              </a:rPr>
            </a:br>
            <a:br>
              <a:rPr lang="en-US" altLang="zh-CN" sz="2800" b="1" dirty="0">
                <a:latin typeface="Times New Roman" pitchFamily="18" charset="0"/>
              </a:rPr>
            </a:br>
            <a:r>
              <a:rPr lang="en-US" altLang="zh-CN" sz="2800" b="1" dirty="0">
                <a:latin typeface="Times New Roman" pitchFamily="18" charset="0"/>
              </a:rPr>
              <a:t>Furthermore, in eukaryotes and a few in prokaryotes, one same segment of DNA may undergo </a:t>
            </a:r>
            <a:r>
              <a:rPr lang="en-US" altLang="zh-CN" sz="2800" b="1" dirty="0">
                <a:solidFill>
                  <a:srgbClr val="FF0000"/>
                </a:solidFill>
                <a:latin typeface="Times New Roman" pitchFamily="18" charset="0"/>
              </a:rPr>
              <a:t>alternative splicing</a:t>
            </a:r>
            <a:r>
              <a:rPr lang="en-US" altLang="zh-CN" sz="2800" b="1" dirty="0">
                <a:latin typeface="Times New Roman" pitchFamily="18" charset="0"/>
              </a:rPr>
              <a:t> during mRNA maturation, and thus codes for different polypeptides. These transcripts are normally said to be coded by the same gene.</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 Box 2"/>
          <p:cNvSpPr txBox="1">
            <a:spLocks noChangeArrowheads="1"/>
          </p:cNvSpPr>
          <p:nvPr/>
        </p:nvSpPr>
        <p:spPr bwMode="auto">
          <a:xfrm>
            <a:off x="735013" y="779463"/>
            <a:ext cx="7283450" cy="2838450"/>
          </a:xfrm>
          <a:prstGeom prst="rect">
            <a:avLst/>
          </a:prstGeom>
          <a:noFill/>
          <a:ln w="9525">
            <a:noFill/>
            <a:miter lim="800000"/>
            <a:headEnd/>
            <a:tailEnd/>
          </a:ln>
        </p:spPr>
        <p:txBody>
          <a:bodyPr wrap="none">
            <a:spAutoFit/>
          </a:bodyPr>
          <a:lstStyle/>
          <a:p>
            <a:r>
              <a:rPr lang="en-US" altLang="zh-CN" sz="3600" b="1" dirty="0">
                <a:latin typeface="Times New Roman" pitchFamily="18" charset="0"/>
              </a:rPr>
              <a:t>A gene is defined biochemically as a </a:t>
            </a:r>
          </a:p>
          <a:p>
            <a:r>
              <a:rPr lang="en-US" altLang="zh-CN" sz="3600" b="1" dirty="0">
                <a:latin typeface="Times New Roman" pitchFamily="18" charset="0"/>
              </a:rPr>
              <a:t>segment of DNA (or, in a few cases, </a:t>
            </a:r>
          </a:p>
          <a:p>
            <a:r>
              <a:rPr lang="en-US" altLang="zh-CN" sz="3600" b="1" dirty="0">
                <a:solidFill>
                  <a:srgbClr val="FF0000"/>
                </a:solidFill>
                <a:latin typeface="Times New Roman" pitchFamily="18" charset="0"/>
              </a:rPr>
              <a:t>RNA</a:t>
            </a:r>
            <a:r>
              <a:rPr lang="en-US" altLang="zh-CN" sz="3600" b="1" dirty="0">
                <a:latin typeface="Times New Roman" pitchFamily="18" charset="0"/>
              </a:rPr>
              <a:t>) that encodes the information </a:t>
            </a:r>
          </a:p>
          <a:p>
            <a:r>
              <a:rPr lang="en-US" altLang="zh-CN" sz="3600" b="1" dirty="0">
                <a:latin typeface="Times New Roman" pitchFamily="18" charset="0"/>
              </a:rPr>
              <a:t>required to produce a functional  </a:t>
            </a:r>
          </a:p>
          <a:p>
            <a:r>
              <a:rPr lang="en-US" altLang="zh-CN" sz="3600" b="1" dirty="0">
                <a:latin typeface="Times New Roman" pitchFamily="18" charset="0"/>
              </a:rPr>
              <a:t>biological product.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395536" y="548680"/>
            <a:ext cx="7988424" cy="1143000"/>
          </a:xfrm>
        </p:spPr>
        <p:txBody>
          <a:bodyPr/>
          <a:lstStyle/>
          <a:p>
            <a:pPr eaLnBrk="1" hangingPunct="1"/>
            <a:r>
              <a:rPr lang="en-US" altLang="zh-CN" sz="5400" b="1" dirty="0">
                <a:solidFill>
                  <a:srgbClr val="0000FF"/>
                </a:solidFill>
                <a:latin typeface="Times New Roman" pitchFamily="18" charset="0"/>
              </a:rPr>
              <a:t>How many genes are there </a:t>
            </a:r>
            <a:br>
              <a:rPr lang="en-US" altLang="zh-CN" sz="5400" b="1" dirty="0">
                <a:solidFill>
                  <a:srgbClr val="0000FF"/>
                </a:solidFill>
                <a:latin typeface="Times New Roman" pitchFamily="18" charset="0"/>
              </a:rPr>
            </a:br>
            <a:r>
              <a:rPr lang="en-US" altLang="zh-CN" sz="5400" b="1" dirty="0">
                <a:solidFill>
                  <a:srgbClr val="0000FF"/>
                </a:solidFill>
                <a:latin typeface="Times New Roman" pitchFamily="18" charset="0"/>
              </a:rPr>
              <a:t>in a genome?</a:t>
            </a:r>
          </a:p>
        </p:txBody>
      </p:sp>
      <p:sp>
        <p:nvSpPr>
          <p:cNvPr id="198659" name="Text Box 3"/>
          <p:cNvSpPr txBox="1">
            <a:spLocks noChangeArrowheads="1"/>
          </p:cNvSpPr>
          <p:nvPr/>
        </p:nvSpPr>
        <p:spPr bwMode="auto">
          <a:xfrm>
            <a:off x="752785" y="2132856"/>
            <a:ext cx="7631175" cy="5016758"/>
          </a:xfrm>
          <a:prstGeom prst="rect">
            <a:avLst/>
          </a:prstGeom>
          <a:noFill/>
          <a:ln w="9525">
            <a:noFill/>
            <a:miter lim="800000"/>
            <a:headEnd/>
            <a:tailEnd/>
          </a:ln>
        </p:spPr>
        <p:txBody>
          <a:bodyPr wrap="square">
            <a:spAutoFit/>
          </a:bodyPr>
          <a:lstStyle/>
          <a:p>
            <a:pPr eaLnBrk="0" hangingPunct="0">
              <a:spcBef>
                <a:spcPct val="50000"/>
              </a:spcBef>
            </a:pPr>
            <a:r>
              <a:rPr kumimoji="1" lang="en-US" altLang="zh-CN" sz="3200" b="1" i="1" dirty="0">
                <a:latin typeface="Times New Roman" pitchFamily="18" charset="0"/>
              </a:rPr>
              <a:t>E. coli</a:t>
            </a:r>
            <a:r>
              <a:rPr kumimoji="1" lang="en-US" altLang="zh-CN" sz="3200" b="1" dirty="0">
                <a:latin typeface="Times New Roman" pitchFamily="18" charset="0"/>
              </a:rPr>
              <a:t> has a single circular DNA with 4,639,221 base pairs, coding for about 4405 genes.</a:t>
            </a:r>
          </a:p>
          <a:p>
            <a:pPr eaLnBrk="0" hangingPunct="0">
              <a:spcBef>
                <a:spcPct val="50000"/>
              </a:spcBef>
            </a:pPr>
            <a:r>
              <a:rPr kumimoji="1" lang="en-US" altLang="zh-CN" sz="3200" b="1" dirty="0">
                <a:latin typeface="Times New Roman" pitchFamily="18" charset="0"/>
              </a:rPr>
              <a:t>The human genome has 24 different chromosomes with 3.2 billion base pairs as genome size (the total number of base pairs in a haploid),  coding for about 35,000 genes.</a:t>
            </a:r>
          </a:p>
          <a:p>
            <a:pPr eaLnBrk="0" hangingPunct="0">
              <a:spcBef>
                <a:spcPct val="50000"/>
              </a:spcBef>
            </a:pPr>
            <a:endParaRPr kumimoji="1" lang="en-US" altLang="zh-CN" sz="3200" b="1" dirty="0">
              <a:latin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8659"/>
                                        </p:tgtEl>
                                        <p:attrNameLst>
                                          <p:attrName>style.visibility</p:attrName>
                                        </p:attrNameLst>
                                      </p:cBhvr>
                                      <p:to>
                                        <p:strVal val="visible"/>
                                      </p:to>
                                    </p:set>
                                    <p:anim calcmode="lin" valueType="num">
                                      <p:cBhvr additive="base">
                                        <p:cTn id="7" dur="500" fill="hold"/>
                                        <p:tgtEl>
                                          <p:spTgt spid="198659"/>
                                        </p:tgtEl>
                                        <p:attrNameLst>
                                          <p:attrName>ppt_x</p:attrName>
                                        </p:attrNameLst>
                                      </p:cBhvr>
                                      <p:tavLst>
                                        <p:tav tm="0">
                                          <p:val>
                                            <p:strVal val="#ppt_x"/>
                                          </p:val>
                                        </p:tav>
                                        <p:tav tm="100000">
                                          <p:val>
                                            <p:strVal val="#ppt_x"/>
                                          </p:val>
                                        </p:tav>
                                      </p:tavLst>
                                    </p:anim>
                                    <p:anim calcmode="lin" valueType="num">
                                      <p:cBhvr additive="base">
                                        <p:cTn id="8" dur="500" fill="hold"/>
                                        <p:tgtEl>
                                          <p:spTgt spid="1986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865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328357599"/>
              </p:ext>
            </p:extLst>
          </p:nvPr>
        </p:nvGraphicFramePr>
        <p:xfrm>
          <a:off x="179388" y="1355725"/>
          <a:ext cx="8785224" cy="4146549"/>
        </p:xfrm>
        <a:graphic>
          <a:graphicData uri="http://schemas.openxmlformats.org/drawingml/2006/table">
            <a:tbl>
              <a:tblPr firstRow="1" bandRow="1">
                <a:tableStyleId>{69012ECD-51FC-41F1-AA8D-1B2483CD663E}</a:tableStyleId>
              </a:tblPr>
              <a:tblGrid>
                <a:gridCol w="1284023">
                  <a:extLst>
                    <a:ext uri="{9D8B030D-6E8A-4147-A177-3AD203B41FA5}">
                      <a16:colId xmlns:a16="http://schemas.microsoft.com/office/drawing/2014/main" val="20000"/>
                    </a:ext>
                  </a:extLst>
                </a:gridCol>
                <a:gridCol w="2511628">
                  <a:extLst>
                    <a:ext uri="{9D8B030D-6E8A-4147-A177-3AD203B41FA5}">
                      <a16:colId xmlns:a16="http://schemas.microsoft.com/office/drawing/2014/main" val="20001"/>
                    </a:ext>
                  </a:extLst>
                </a:gridCol>
                <a:gridCol w="1808373">
                  <a:extLst>
                    <a:ext uri="{9D8B030D-6E8A-4147-A177-3AD203B41FA5}">
                      <a16:colId xmlns:a16="http://schemas.microsoft.com/office/drawing/2014/main" val="20002"/>
                    </a:ext>
                  </a:extLst>
                </a:gridCol>
                <a:gridCol w="1557210">
                  <a:extLst>
                    <a:ext uri="{9D8B030D-6E8A-4147-A177-3AD203B41FA5}">
                      <a16:colId xmlns:a16="http://schemas.microsoft.com/office/drawing/2014/main" val="20003"/>
                    </a:ext>
                  </a:extLst>
                </a:gridCol>
                <a:gridCol w="1623990">
                  <a:extLst>
                    <a:ext uri="{9D8B030D-6E8A-4147-A177-3AD203B41FA5}">
                      <a16:colId xmlns:a16="http://schemas.microsoft.com/office/drawing/2014/main" val="20004"/>
                    </a:ext>
                  </a:extLst>
                </a:gridCol>
              </a:tblGrid>
              <a:tr h="304893">
                <a:tc>
                  <a:txBody>
                    <a:bodyPr/>
                    <a:lstStyle/>
                    <a:p>
                      <a:pPr algn="ctr"/>
                      <a:r>
                        <a:rPr lang="en-US" sz="1400" cap="none" dirty="0"/>
                        <a:t>TABLE 24-2</a:t>
                      </a:r>
                    </a:p>
                  </a:txBody>
                  <a:tcPr marL="91450" marR="91450" marT="45734" marB="45734" anchor="ctr">
                    <a:lnL w="12700" cap="flat" cmpd="sng" algn="ctr">
                      <a:solidFill>
                        <a:srgbClr val="808080">
                          <a:lumMod val="75000"/>
                        </a:srgbClr>
                      </a:solidFill>
                      <a:prstDash val="solid"/>
                      <a:round/>
                      <a:headEnd type="none" w="med" len="med"/>
                      <a:tailEnd type="none" w="med" len="med"/>
                    </a:lnL>
                    <a:lnT w="12700" cap="flat" cmpd="sng" algn="ctr">
                      <a:solidFill>
                        <a:srgbClr val="808080">
                          <a:lumMod val="75000"/>
                        </a:srgbClr>
                      </a:solidFill>
                      <a:prstDash val="solid"/>
                      <a:round/>
                      <a:headEnd type="none" w="med" len="med"/>
                      <a:tailEnd type="none" w="med" len="med"/>
                    </a:lnT>
                    <a:lnB w="12700" cap="flat" cmpd="sng" algn="ctr">
                      <a:solidFill>
                        <a:srgbClr val="808080">
                          <a:lumMod val="75000"/>
                        </a:srgbClr>
                      </a:solidFill>
                      <a:prstDash val="solid"/>
                      <a:round/>
                      <a:headEnd type="none" w="med" len="med"/>
                      <a:tailEnd type="none" w="med" len="med"/>
                    </a:lnB>
                    <a:solidFill>
                      <a:srgbClr val="470F26"/>
                    </a:solidFill>
                  </a:tcPr>
                </a:tc>
                <a:tc gridSpan="4">
                  <a:txBody>
                    <a:bodyPr/>
                    <a:lstStyle/>
                    <a:p>
                      <a:r>
                        <a:rPr lang="en-US" sz="1400" b="1" kern="1200" cap="none" baseline="0" dirty="0">
                          <a:solidFill>
                            <a:schemeClr val="bg1"/>
                          </a:solidFill>
                          <a:latin typeface="+mn-lt"/>
                          <a:ea typeface="+mn-ea"/>
                          <a:cs typeface="+mn-cs"/>
                        </a:rPr>
                        <a:t>DNA, Gene, and Chromosome Content in Some Genomes</a:t>
                      </a:r>
                      <a:endParaRPr lang="en-US" sz="1400" cap="none" baseline="30000" dirty="0">
                        <a:solidFill>
                          <a:schemeClr val="bg1"/>
                        </a:solidFill>
                      </a:endParaRPr>
                    </a:p>
                  </a:txBody>
                  <a:tcPr marL="91450" marR="91450" marT="45734" marB="45734" anchor="ctr">
                    <a:lnR w="12700" cap="flat" cmpd="sng" algn="ctr">
                      <a:solidFill>
                        <a:srgbClr val="808080">
                          <a:lumMod val="75000"/>
                        </a:srgbClr>
                      </a:solidFill>
                      <a:prstDash val="solid"/>
                      <a:round/>
                      <a:headEnd type="none" w="med" len="med"/>
                      <a:tailEnd type="none" w="med" len="med"/>
                    </a:lnR>
                    <a:lnT w="12700" cap="flat" cmpd="sng" algn="ctr">
                      <a:solidFill>
                        <a:srgbClr val="808080">
                          <a:lumMod val="75000"/>
                        </a:srgbClr>
                      </a:solidFill>
                      <a:prstDash val="solid"/>
                      <a:round/>
                      <a:headEnd type="none" w="med" len="med"/>
                      <a:tailEnd type="none" w="med" len="med"/>
                    </a:lnT>
                    <a:lnB w="12700" cap="flat" cmpd="sng" algn="ctr">
                      <a:solidFill>
                        <a:srgbClr val="808080">
                          <a:lumMod val="75000"/>
                        </a:srgbClr>
                      </a:solidFill>
                      <a:prstDash val="solid"/>
                      <a:round/>
                      <a:headEnd type="none" w="med" len="med"/>
                      <a:tailEnd type="none" w="med" len="med"/>
                    </a:lnB>
                    <a:solidFill>
                      <a:srgbClr val="667B81"/>
                    </a:solidFill>
                  </a:tcPr>
                </a:tc>
                <a:tc hMerge="1">
                  <a:txBody>
                    <a:bodyPr/>
                    <a:lstStyle/>
                    <a:p>
                      <a:endParaRPr lang="en-US"/>
                    </a:p>
                  </a:txBody>
                  <a:tcPr/>
                </a:tc>
                <a:tc hMerge="1">
                  <a:txBody>
                    <a:bodyPr/>
                    <a:lstStyle/>
                    <a:p>
                      <a:endParaRPr lang="en-US" dirty="0"/>
                    </a:p>
                  </a:txBody>
                  <a:tcPr/>
                </a:tc>
                <a:tc hMerge="1">
                  <a:txBody>
                    <a:bodyPr/>
                    <a:lstStyle/>
                    <a:p>
                      <a:endParaRPr lang="en-US"/>
                    </a:p>
                  </a:txBody>
                  <a:tcPr/>
                </a:tc>
                <a:extLst>
                  <a:ext uri="{0D108BD9-81ED-4DB2-BD59-A6C34878D82A}">
                    <a16:rowId xmlns:a16="http://schemas.microsoft.com/office/drawing/2014/main" val="10000"/>
                  </a:ext>
                </a:extLst>
              </a:tr>
              <a:tr h="457340">
                <a:tc gridSpan="2">
                  <a:txBody>
                    <a:bodyPr/>
                    <a:lstStyle/>
                    <a:p>
                      <a:pPr algn="l"/>
                      <a:endParaRPr lang="en-US" sz="1200" b="1" cap="none" baseline="0" dirty="0">
                        <a:solidFill>
                          <a:srgbClr val="000000"/>
                        </a:solidFill>
                      </a:endParaRPr>
                    </a:p>
                  </a:txBody>
                  <a:tcPr marL="91450" marR="91450" marT="45734" marB="45734" anchor="b">
                    <a:lnL w="12700" cap="flat" cmpd="sng" algn="ctr">
                      <a:solidFill>
                        <a:srgbClr val="808080">
                          <a:lumMod val="75000"/>
                        </a:srgbClr>
                      </a:solidFill>
                      <a:prstDash val="solid"/>
                      <a:round/>
                      <a:headEnd type="none" w="med" len="med"/>
                      <a:tailEnd type="none" w="med" len="med"/>
                    </a:lnL>
                    <a:lnT w="12700" cap="flat" cmpd="sng" algn="ctr">
                      <a:solidFill>
                        <a:srgbClr val="808080">
                          <a:lumMod val="75000"/>
                        </a:srgbClr>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E4E5E4"/>
                    </a:solidFill>
                  </a:tcPr>
                </a:tc>
                <a:tc hMerge="1">
                  <a:txBody>
                    <a:bodyPr/>
                    <a:lstStyle/>
                    <a:p>
                      <a:endParaRPr lang="en-US"/>
                    </a:p>
                  </a:txBody>
                  <a:tcPr/>
                </a:tc>
                <a:tc>
                  <a:txBody>
                    <a:bodyPr/>
                    <a:lstStyle/>
                    <a:p>
                      <a:pPr algn="ctr"/>
                      <a:r>
                        <a:rPr lang="en-US" sz="1200" b="1" cap="none" baseline="0" dirty="0">
                          <a:solidFill>
                            <a:srgbClr val="000000"/>
                          </a:solidFill>
                        </a:rPr>
                        <a:t>Total DNA (bp)</a:t>
                      </a:r>
                    </a:p>
                  </a:txBody>
                  <a:tcPr marL="91450" marR="91450" marT="45734" marB="45734" anchor="b">
                    <a:lnT w="12700" cap="flat" cmpd="sng" algn="ctr">
                      <a:solidFill>
                        <a:srgbClr val="808080">
                          <a:lumMod val="75000"/>
                        </a:srgbClr>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E4E5E4"/>
                    </a:solidFill>
                  </a:tcPr>
                </a:tc>
                <a:tc>
                  <a:txBody>
                    <a:bodyPr/>
                    <a:lstStyle/>
                    <a:p>
                      <a:pPr algn="ctr"/>
                      <a:r>
                        <a:rPr lang="en-US" sz="1200" b="1" cap="none" baseline="0" dirty="0">
                          <a:solidFill>
                            <a:srgbClr val="000000"/>
                          </a:solidFill>
                        </a:rPr>
                        <a:t>Number of chromosomes</a:t>
                      </a:r>
                      <a:r>
                        <a:rPr lang="en-US" sz="1200" b="1" cap="none" baseline="30000" dirty="0">
                          <a:solidFill>
                            <a:srgbClr val="000000"/>
                          </a:solidFill>
                        </a:rPr>
                        <a:t>a</a:t>
                      </a:r>
                    </a:p>
                  </a:txBody>
                  <a:tcPr marL="91450" marR="91450" marT="45734" marB="45734" anchor="b">
                    <a:lnT w="12700" cap="flat" cmpd="sng" algn="ctr">
                      <a:solidFill>
                        <a:srgbClr val="808080">
                          <a:lumMod val="75000"/>
                        </a:srgbClr>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E4E5E4"/>
                    </a:solidFill>
                  </a:tcPr>
                </a:tc>
                <a:tc>
                  <a:txBody>
                    <a:bodyPr/>
                    <a:lstStyle/>
                    <a:p>
                      <a:pPr algn="ctr"/>
                      <a:r>
                        <a:rPr lang="en-US" sz="1200" b="1" cap="none" baseline="0" dirty="0">
                          <a:solidFill>
                            <a:srgbClr val="000000"/>
                          </a:solidFill>
                        </a:rPr>
                        <a:t>Approximate number of genes</a:t>
                      </a:r>
                    </a:p>
                  </a:txBody>
                  <a:tcPr marL="91450" marR="91450" marT="45734" marB="45734" anchor="b">
                    <a:lnR w="12700" cap="flat" cmpd="sng" algn="ctr">
                      <a:solidFill>
                        <a:srgbClr val="808080">
                          <a:lumMod val="75000"/>
                        </a:srgbClr>
                      </a:solidFill>
                      <a:prstDash val="solid"/>
                      <a:round/>
                      <a:headEnd type="none" w="med" len="med"/>
                      <a:tailEnd type="none" w="med" len="med"/>
                    </a:lnR>
                    <a:lnT w="12700" cap="flat" cmpd="sng" algn="ctr">
                      <a:solidFill>
                        <a:srgbClr val="808080">
                          <a:lumMod val="75000"/>
                        </a:srgbClr>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E4E5E4"/>
                    </a:solidFill>
                  </a:tcPr>
                </a:tc>
                <a:extLst>
                  <a:ext uri="{0D108BD9-81ED-4DB2-BD59-A6C34878D82A}">
                    <a16:rowId xmlns:a16="http://schemas.microsoft.com/office/drawing/2014/main" val="10001"/>
                  </a:ext>
                </a:extLst>
              </a:tr>
              <a:tr h="274404">
                <a:tc gridSpan="2">
                  <a:txBody>
                    <a:bodyPr/>
                    <a:lstStyle/>
                    <a:p>
                      <a:pPr algn="l"/>
                      <a:r>
                        <a:rPr lang="en-US" sz="1200" b="0" i="1" cap="none" baseline="0" dirty="0">
                          <a:solidFill>
                            <a:srgbClr val="000000"/>
                          </a:solidFill>
                        </a:rPr>
                        <a:t>Escherichia coli</a:t>
                      </a:r>
                      <a:r>
                        <a:rPr lang="en-US" sz="1200" b="0" i="0" cap="none" baseline="0" dirty="0">
                          <a:solidFill>
                            <a:srgbClr val="000000"/>
                          </a:solidFill>
                        </a:rPr>
                        <a:t> K12 (bacterium)</a:t>
                      </a:r>
                    </a:p>
                  </a:txBody>
                  <a:tcPr marL="91450" marR="91450" marT="45734" marB="45734">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ctr"/>
                      <a:r>
                        <a:rPr lang="en-US" sz="1200" b="0" i="0" cap="none" baseline="0" dirty="0">
                          <a:solidFill>
                            <a:srgbClr val="000000"/>
                          </a:solidFill>
                        </a:rPr>
                        <a:t>4,641,652</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0" i="0" cap="none" baseline="0" dirty="0">
                          <a:solidFill>
                            <a:srgbClr val="000000"/>
                          </a:solidFill>
                        </a:rPr>
                        <a:t>1</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0" i="0" cap="none" baseline="0" dirty="0">
                          <a:solidFill>
                            <a:srgbClr val="000000"/>
                          </a:solidFill>
                        </a:rPr>
                        <a:t>4,494</a:t>
                      </a:r>
                      <a:r>
                        <a:rPr lang="en-US" sz="1200" b="0" i="0" cap="none" baseline="30000" dirty="0">
                          <a:solidFill>
                            <a:srgbClr val="000000"/>
                          </a:solidFill>
                        </a:rPr>
                        <a:t>b</a:t>
                      </a:r>
                    </a:p>
                  </a:txBody>
                  <a:tcPr marL="91450" marR="91450" marT="45734" marB="45734">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274404">
                <a:tc gridSpan="2">
                  <a:txBody>
                    <a:bodyPr/>
                    <a:lstStyle/>
                    <a:p>
                      <a:pPr algn="l"/>
                      <a:r>
                        <a:rPr lang="en-US" sz="1200" b="0" i="1" cap="none" baseline="0" dirty="0">
                          <a:solidFill>
                            <a:srgbClr val="000000"/>
                          </a:solidFill>
                        </a:rPr>
                        <a:t>Saccharomyces cerevisiae</a:t>
                      </a:r>
                      <a:r>
                        <a:rPr lang="en-US" sz="1200" b="0" i="0" cap="none" baseline="0" dirty="0">
                          <a:solidFill>
                            <a:srgbClr val="000000"/>
                          </a:solidFill>
                        </a:rPr>
                        <a:t> (yeast)</a:t>
                      </a:r>
                    </a:p>
                  </a:txBody>
                  <a:tcPr marL="91450" marR="91450" marT="45734" marB="45734">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ctr"/>
                      <a:r>
                        <a:rPr lang="en-US" sz="1200" b="0" i="0" cap="none" baseline="0" dirty="0">
                          <a:solidFill>
                            <a:srgbClr val="000000"/>
                          </a:solidFill>
                        </a:rPr>
                        <a:t>12,157,105</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16</a:t>
                      </a:r>
                      <a:r>
                        <a:rPr lang="en-US" sz="1200" b="0" i="0" cap="none" baseline="30000" dirty="0">
                          <a:solidFill>
                            <a:srgbClr val="000000"/>
                          </a:solidFill>
                        </a:rPr>
                        <a:t>c</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0" i="0" cap="none" baseline="0" dirty="0">
                          <a:solidFill>
                            <a:srgbClr val="000000"/>
                          </a:solidFill>
                        </a:rPr>
                        <a:t>6,340</a:t>
                      </a:r>
                      <a:r>
                        <a:rPr lang="en-US" sz="1200" b="0" i="0" cap="none" baseline="30000" dirty="0">
                          <a:solidFill>
                            <a:srgbClr val="000000"/>
                          </a:solidFill>
                        </a:rPr>
                        <a:t>b</a:t>
                      </a:r>
                    </a:p>
                  </a:txBody>
                  <a:tcPr marL="91450" marR="91450" marT="45734" marB="45734">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27440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1" cap="none" baseline="0" dirty="0">
                          <a:solidFill>
                            <a:srgbClr val="000000"/>
                          </a:solidFill>
                        </a:rPr>
                        <a:t>Caenorhabditis elegans</a:t>
                      </a:r>
                      <a:r>
                        <a:rPr lang="en-US" sz="1200" b="0" i="0" cap="none" baseline="0" dirty="0">
                          <a:solidFill>
                            <a:srgbClr val="000000"/>
                          </a:solidFill>
                        </a:rPr>
                        <a:t> (nematode)</a:t>
                      </a:r>
                    </a:p>
                  </a:txBody>
                  <a:tcPr marL="91450" marR="91450" marT="45734" marB="45734">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ctr"/>
                      <a:r>
                        <a:rPr lang="en-US" sz="1200" b="0" i="0" cap="none" baseline="0" dirty="0">
                          <a:solidFill>
                            <a:srgbClr val="000000"/>
                          </a:solidFill>
                        </a:rPr>
                        <a:t>90,269,800 </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12</a:t>
                      </a:r>
                      <a:r>
                        <a:rPr lang="en-US" sz="1200" b="0" i="0" cap="none" baseline="30000" dirty="0">
                          <a:solidFill>
                            <a:srgbClr val="000000"/>
                          </a:solidFill>
                        </a:rPr>
                        <a:t>d</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0" i="0" cap="none" baseline="0" dirty="0">
                          <a:solidFill>
                            <a:srgbClr val="000000"/>
                          </a:solidFill>
                        </a:rPr>
                        <a:t>23,000</a:t>
                      </a:r>
                    </a:p>
                  </a:txBody>
                  <a:tcPr marL="91450" marR="91450" marT="45734" marB="45734">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27440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1" cap="none" baseline="0" dirty="0">
                          <a:solidFill>
                            <a:srgbClr val="000000"/>
                          </a:solidFill>
                        </a:rPr>
                        <a:t>Arabidopsis thaliana</a:t>
                      </a:r>
                      <a:r>
                        <a:rPr lang="en-US" sz="1200" b="0" i="0" cap="none" baseline="0" dirty="0">
                          <a:solidFill>
                            <a:srgbClr val="000000"/>
                          </a:solidFill>
                        </a:rPr>
                        <a:t> (plant)</a:t>
                      </a:r>
                    </a:p>
                  </a:txBody>
                  <a:tcPr marL="91450" marR="91450" marT="45734" marB="45734">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ctr"/>
                      <a:r>
                        <a:rPr lang="en-US" sz="1200" b="0" i="0" cap="none" baseline="0" dirty="0">
                          <a:solidFill>
                            <a:srgbClr val="000000"/>
                          </a:solidFill>
                        </a:rPr>
                        <a:t>119,186,200</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10</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0" i="0" cap="none" baseline="0" dirty="0">
                          <a:solidFill>
                            <a:srgbClr val="000000"/>
                          </a:solidFill>
                        </a:rPr>
                        <a:t>33,000</a:t>
                      </a:r>
                    </a:p>
                  </a:txBody>
                  <a:tcPr marL="91450" marR="91450" marT="45734" marB="45734">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27440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1" cap="none" baseline="0" dirty="0">
                          <a:solidFill>
                            <a:srgbClr val="000000"/>
                          </a:solidFill>
                        </a:rPr>
                        <a:t>Drosophila melanogaster</a:t>
                      </a:r>
                      <a:r>
                        <a:rPr lang="en-US" sz="1200" b="0" i="0" cap="none" baseline="0" dirty="0">
                          <a:solidFill>
                            <a:srgbClr val="000000"/>
                          </a:solidFill>
                        </a:rPr>
                        <a:t> (fruit fly)</a:t>
                      </a:r>
                    </a:p>
                  </a:txBody>
                  <a:tcPr marL="91450" marR="91450" marT="45734" marB="45734">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ctr"/>
                      <a:r>
                        <a:rPr lang="en-US" sz="1200" b="0" i="0" cap="none" baseline="0" dirty="0">
                          <a:solidFill>
                            <a:srgbClr val="000000"/>
                          </a:solidFill>
                        </a:rPr>
                        <a:t>120,367,260</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18</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0" i="0" cap="none" baseline="0" dirty="0">
                          <a:solidFill>
                            <a:srgbClr val="000000"/>
                          </a:solidFill>
                        </a:rPr>
                        <a:t>20,000</a:t>
                      </a:r>
                    </a:p>
                  </a:txBody>
                  <a:tcPr marL="91450" marR="91450" marT="45734" marB="45734">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27440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1" cap="none" baseline="0" dirty="0">
                          <a:solidFill>
                            <a:srgbClr val="000000"/>
                          </a:solidFill>
                        </a:rPr>
                        <a:t>Oryza sativa</a:t>
                      </a:r>
                      <a:r>
                        <a:rPr lang="en-US" sz="1200" b="0" i="0" cap="none" baseline="0" dirty="0">
                          <a:solidFill>
                            <a:srgbClr val="000000"/>
                          </a:solidFill>
                        </a:rPr>
                        <a:t> (rice)</a:t>
                      </a:r>
                    </a:p>
                  </a:txBody>
                  <a:tcPr marL="91450" marR="91450" marT="45734" marB="45734">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ctr"/>
                      <a:r>
                        <a:rPr lang="en-US" sz="1200" b="0" i="0" cap="none" baseline="0" dirty="0">
                          <a:solidFill>
                            <a:srgbClr val="000000"/>
                          </a:solidFill>
                        </a:rPr>
                        <a:t>480,000,000</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24</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0" i="0" cap="none" baseline="0" dirty="0">
                          <a:solidFill>
                            <a:srgbClr val="000000"/>
                          </a:solidFill>
                        </a:rPr>
                        <a:t>57,000</a:t>
                      </a:r>
                    </a:p>
                  </a:txBody>
                  <a:tcPr marL="91450" marR="91450" marT="45734" marB="45734">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27440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1" cap="none" baseline="0" dirty="0">
                          <a:solidFill>
                            <a:srgbClr val="000000"/>
                          </a:solidFill>
                        </a:rPr>
                        <a:t>Mus musculus</a:t>
                      </a:r>
                      <a:r>
                        <a:rPr lang="en-US" sz="1200" b="0" i="0" cap="none" baseline="0" dirty="0">
                          <a:solidFill>
                            <a:srgbClr val="000000"/>
                          </a:solidFill>
                        </a:rPr>
                        <a:t> (mouse)</a:t>
                      </a:r>
                    </a:p>
                  </a:txBody>
                  <a:tcPr marL="91450" marR="91450" marT="45734" marB="45734">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ctr"/>
                      <a:r>
                        <a:rPr lang="en-US" sz="1200" b="0" i="0" cap="none" baseline="0" dirty="0">
                          <a:solidFill>
                            <a:srgbClr val="000000"/>
                          </a:solidFill>
                        </a:rPr>
                        <a:t>2,634,266,500</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40</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0" i="0" cap="none" baseline="0" dirty="0">
                          <a:solidFill>
                            <a:srgbClr val="000000"/>
                          </a:solidFill>
                        </a:rPr>
                        <a:t>27,000</a:t>
                      </a:r>
                    </a:p>
                  </a:txBody>
                  <a:tcPr marL="91450" marR="91450" marT="45734" marB="45734">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27440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1" cap="none" baseline="0" dirty="0">
                          <a:solidFill>
                            <a:srgbClr val="000000"/>
                          </a:solidFill>
                        </a:rPr>
                        <a:t>Homo sapiens</a:t>
                      </a:r>
                      <a:r>
                        <a:rPr lang="en-US" sz="1200" b="0" i="0" cap="none" baseline="0" dirty="0">
                          <a:solidFill>
                            <a:srgbClr val="000000"/>
                          </a:solidFill>
                        </a:rPr>
                        <a:t> (human)</a:t>
                      </a:r>
                    </a:p>
                  </a:txBody>
                  <a:tcPr marL="91450" marR="91450" marT="45734" marB="45734">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ctr"/>
                      <a:r>
                        <a:rPr lang="en-US" sz="1200" b="0" i="0" cap="none" baseline="0" dirty="0">
                          <a:solidFill>
                            <a:srgbClr val="000000"/>
                          </a:solidFill>
                        </a:rPr>
                        <a:t>3,070,128,600</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46</a:t>
                      </a:r>
                    </a:p>
                  </a:txBody>
                  <a:tcPr marL="91450" marR="91450" marT="45734" marB="4573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0" i="0" cap="none" baseline="0" dirty="0">
                          <a:solidFill>
                            <a:srgbClr val="000000"/>
                          </a:solidFill>
                        </a:rPr>
                        <a:t>20,000</a:t>
                      </a:r>
                    </a:p>
                  </a:txBody>
                  <a:tcPr marL="91450" marR="91450" marT="45734" marB="45734">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1189084">
                <a:tc gridSpan="5">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Note: This information is constantly being refined. For the most current information, consult the websites for the individual genome projects.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30000" dirty="0">
                          <a:solidFill>
                            <a:srgbClr val="000000"/>
                          </a:solidFill>
                        </a:rPr>
                        <a:t>a</a:t>
                      </a:r>
                      <a:r>
                        <a:rPr lang="en-US" sz="1200" b="0" i="0" cap="none" baseline="0" dirty="0">
                          <a:solidFill>
                            <a:srgbClr val="000000"/>
                          </a:solidFill>
                        </a:rPr>
                        <a:t>The diploid chromosomes number is given for all eukaryotes except yeast.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30000" dirty="0">
                          <a:solidFill>
                            <a:srgbClr val="000000"/>
                          </a:solidFill>
                        </a:rPr>
                        <a:t>b</a:t>
                      </a:r>
                      <a:r>
                        <a:rPr lang="en-US" sz="1200" b="0" i="0" cap="none" baseline="0" dirty="0">
                          <a:solidFill>
                            <a:srgbClr val="000000"/>
                          </a:solidFill>
                        </a:rPr>
                        <a:t>Includes known RNA-coding genes.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30000" dirty="0">
                          <a:solidFill>
                            <a:srgbClr val="000000"/>
                          </a:solidFill>
                        </a:rPr>
                        <a:t>c</a:t>
                      </a:r>
                      <a:r>
                        <a:rPr lang="en-US" sz="1200" b="0" i="0" cap="none" baseline="0" dirty="0">
                          <a:solidFill>
                            <a:srgbClr val="000000"/>
                          </a:solidFill>
                        </a:rPr>
                        <a:t>Haploid chromosomes number. Wild yeast strains generally have eight (octoploid) or more sets of these chromosomes.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30000" dirty="0">
                          <a:solidFill>
                            <a:srgbClr val="000000"/>
                          </a:solidFill>
                        </a:rPr>
                        <a:t>d</a:t>
                      </a:r>
                      <a:r>
                        <a:rPr lang="en-US" sz="1200" b="0" i="0" cap="none" baseline="0" dirty="0">
                          <a:solidFill>
                            <a:srgbClr val="000000"/>
                          </a:solidFill>
                        </a:rPr>
                        <a:t>Number for females, with two X chromosomes. Males have an X but no Y, thus 11 chromosomes in all.</a:t>
                      </a:r>
                    </a:p>
                  </a:txBody>
                  <a:tcPr marL="91450" marR="91450" marT="45734" marB="45734">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pPr lvl="0" algn="ctr"/>
                      <a:endParaRPr lang="en-US" sz="1200" b="0" i="0" cap="none" baseline="0" dirty="0">
                        <a:solidFill>
                          <a:srgbClr val="00000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200" b="0" i="0" cap="none" baseline="0" dirty="0">
                        <a:solidFill>
                          <a:srgbClr val="00000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200" b="0" i="0" cap="none" baseline="0" dirty="0">
                        <a:solidFill>
                          <a:srgbClr val="000000"/>
                        </a:solidFill>
                      </a:endParaRPr>
                    </a:p>
                  </a:txBody>
                  <a:tcPr>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bl>
          </a:graphicData>
        </a:graphic>
      </p:graphicFrame>
      <p:cxnSp>
        <p:nvCxnSpPr>
          <p:cNvPr id="4" name="直接箭头连接符 3"/>
          <p:cNvCxnSpPr/>
          <p:nvPr/>
        </p:nvCxnSpPr>
        <p:spPr>
          <a:xfrm>
            <a:off x="7308304" y="2276872"/>
            <a:ext cx="500063" cy="1588"/>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a:off x="7308304" y="2574558"/>
            <a:ext cx="500063" cy="1588"/>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p:nvPr/>
        </p:nvCxnSpPr>
        <p:spPr>
          <a:xfrm>
            <a:off x="7308304" y="3933056"/>
            <a:ext cx="500063" cy="1588"/>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7308304" y="4221088"/>
            <a:ext cx="500063" cy="1588"/>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3355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683568" y="1124744"/>
            <a:ext cx="7772400" cy="649288"/>
          </a:xfrm>
        </p:spPr>
        <p:txBody>
          <a:bodyPr/>
          <a:lstStyle/>
          <a:p>
            <a:pPr eaLnBrk="1" hangingPunct="1"/>
            <a:r>
              <a:rPr lang="en-US" altLang="zh-CN" sz="4800" b="1" dirty="0">
                <a:solidFill>
                  <a:srgbClr val="0000FF"/>
                </a:solidFill>
                <a:latin typeface="Times New Roman" pitchFamily="18" charset="0"/>
              </a:rPr>
              <a:t>3. </a:t>
            </a:r>
            <a:r>
              <a:rPr kumimoji="1" lang="en-US" altLang="zh-CN" sz="4800" b="1" dirty="0">
                <a:solidFill>
                  <a:srgbClr val="0000FF"/>
                </a:solidFill>
                <a:latin typeface="Times New Roman" pitchFamily="18" charset="0"/>
              </a:rPr>
              <a:t>Bacteria chromosomes are relatively simple</a:t>
            </a:r>
            <a:br>
              <a:rPr kumimoji="1" lang="en-US" altLang="zh-CN" sz="4800" b="1" dirty="0">
                <a:solidFill>
                  <a:srgbClr val="0000FF"/>
                </a:solidFill>
                <a:latin typeface="Times New Roman" pitchFamily="18" charset="0"/>
              </a:rPr>
            </a:br>
            <a:endParaRPr kumimoji="1" lang="en-US" altLang="zh-CN" sz="4800" b="1" dirty="0">
              <a:solidFill>
                <a:srgbClr val="0000FF"/>
              </a:solidFill>
              <a:latin typeface="Times New Roman" pitchFamily="18" charset="0"/>
            </a:endParaRPr>
          </a:p>
        </p:txBody>
      </p:sp>
      <p:sp>
        <p:nvSpPr>
          <p:cNvPr id="17411" name="Text Box 3"/>
          <p:cNvSpPr txBox="1">
            <a:spLocks noChangeArrowheads="1"/>
          </p:cNvSpPr>
          <p:nvPr/>
        </p:nvSpPr>
        <p:spPr bwMode="auto">
          <a:xfrm>
            <a:off x="539750" y="2276475"/>
            <a:ext cx="7705725" cy="3722688"/>
          </a:xfrm>
          <a:prstGeom prst="rect">
            <a:avLst/>
          </a:prstGeom>
          <a:noFill/>
          <a:ln w="9525">
            <a:noFill/>
            <a:miter lim="800000"/>
            <a:headEnd/>
            <a:tailEnd/>
          </a:ln>
        </p:spPr>
        <p:txBody>
          <a:bodyPr>
            <a:spAutoFit/>
          </a:bodyPr>
          <a:lstStyle/>
          <a:p>
            <a:pPr eaLnBrk="0" hangingPunct="0">
              <a:spcBef>
                <a:spcPct val="50000"/>
              </a:spcBef>
            </a:pPr>
            <a:r>
              <a:rPr kumimoji="1" lang="en-US" altLang="zh-CN" sz="2800" b="1" dirty="0">
                <a:latin typeface="Times New Roman" pitchFamily="18" charset="0"/>
              </a:rPr>
              <a:t>Bacteria usually have only one chromosome per cell, and in nearly all cases, each chromosome contains only one copy of each gene, except a few genes, such as rRNAs.</a:t>
            </a:r>
          </a:p>
          <a:p>
            <a:pPr eaLnBrk="0" hangingPunct="0">
              <a:spcBef>
                <a:spcPct val="50000"/>
              </a:spcBef>
            </a:pPr>
            <a:r>
              <a:rPr kumimoji="1" lang="en-US" altLang="zh-CN" sz="2800" b="1" dirty="0">
                <a:latin typeface="Times New Roman" pitchFamily="18" charset="0"/>
              </a:rPr>
              <a:t>Regulatory sequences and genes account for almost all of the DNA in prokaryotes, and almost every gene is precisely </a:t>
            </a:r>
            <a:r>
              <a:rPr kumimoji="1" lang="en-US" altLang="zh-CN" sz="2800" b="1" dirty="0">
                <a:solidFill>
                  <a:srgbClr val="FF0000"/>
                </a:solidFill>
                <a:latin typeface="Times New Roman" pitchFamily="18" charset="0"/>
              </a:rPr>
              <a:t>colinear</a:t>
            </a:r>
            <a:r>
              <a:rPr kumimoji="1" lang="en-US" altLang="zh-CN" sz="2800" b="1" dirty="0">
                <a:latin typeface="Times New Roman" pitchFamily="18" charset="0"/>
              </a:rPr>
              <a:t> with the amino acid sequence or RNA sequence.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ext Box 3"/>
          <p:cNvSpPr txBox="1">
            <a:spLocks noChangeArrowheads="1"/>
          </p:cNvSpPr>
          <p:nvPr/>
        </p:nvSpPr>
        <p:spPr bwMode="auto">
          <a:xfrm>
            <a:off x="755650" y="5734050"/>
            <a:ext cx="7848600" cy="519113"/>
          </a:xfrm>
          <a:prstGeom prst="rect">
            <a:avLst/>
          </a:prstGeom>
          <a:noFill/>
          <a:ln w="9525">
            <a:noFill/>
            <a:miter lim="800000"/>
            <a:headEnd/>
            <a:tailEnd/>
          </a:ln>
        </p:spPr>
        <p:txBody>
          <a:bodyPr>
            <a:spAutoFit/>
          </a:bodyPr>
          <a:lstStyle/>
          <a:p>
            <a:pPr algn="ctr" eaLnBrk="0" hangingPunct="0">
              <a:spcBef>
                <a:spcPct val="50000"/>
              </a:spcBef>
            </a:pPr>
            <a:r>
              <a:rPr kumimoji="1" lang="en-US" altLang="zh-CN" sz="2800" b="1" dirty="0">
                <a:solidFill>
                  <a:srgbClr val="0000FF"/>
                </a:solidFill>
                <a:latin typeface="Times New Roman" pitchFamily="18" charset="0"/>
              </a:rPr>
              <a:t>DNA     RNA     Polypeptide Colinearity</a:t>
            </a:r>
          </a:p>
        </p:txBody>
      </p:sp>
      <p:sp>
        <p:nvSpPr>
          <p:cNvPr id="18435" name="Line 5"/>
          <p:cNvSpPr>
            <a:spLocks noChangeShapeType="1"/>
          </p:cNvSpPr>
          <p:nvPr/>
        </p:nvSpPr>
        <p:spPr bwMode="auto">
          <a:xfrm>
            <a:off x="2411413" y="6021388"/>
            <a:ext cx="431800" cy="0"/>
          </a:xfrm>
          <a:prstGeom prst="line">
            <a:avLst/>
          </a:prstGeom>
          <a:noFill/>
          <a:ln w="38100">
            <a:solidFill>
              <a:srgbClr val="0000FF"/>
            </a:solidFill>
            <a:round/>
            <a:headEnd/>
            <a:tailEnd type="triangle" w="med" len="med"/>
          </a:ln>
        </p:spPr>
        <p:txBody>
          <a:bodyPr/>
          <a:lstStyle/>
          <a:p>
            <a:endParaRPr lang="zh-CN" altLang="en-US"/>
          </a:p>
        </p:txBody>
      </p:sp>
      <p:sp>
        <p:nvSpPr>
          <p:cNvPr id="18436" name="Line 6"/>
          <p:cNvSpPr>
            <a:spLocks noChangeShapeType="1"/>
          </p:cNvSpPr>
          <p:nvPr/>
        </p:nvSpPr>
        <p:spPr bwMode="auto">
          <a:xfrm>
            <a:off x="3635375" y="6021388"/>
            <a:ext cx="431800" cy="0"/>
          </a:xfrm>
          <a:prstGeom prst="line">
            <a:avLst/>
          </a:prstGeom>
          <a:noFill/>
          <a:ln w="38100">
            <a:solidFill>
              <a:srgbClr val="0000FF"/>
            </a:solidFill>
            <a:round/>
            <a:headEnd/>
            <a:tailEnd type="triangle" w="med" len="med"/>
          </a:ln>
        </p:spPr>
        <p:txBody>
          <a:bodyPr/>
          <a:lstStyle/>
          <a:p>
            <a:endParaRPr lang="zh-CN" altLang="en-US"/>
          </a:p>
        </p:txBody>
      </p:sp>
      <p:pic>
        <p:nvPicPr>
          <p:cNvPr id="18437" name="Picture 8"/>
          <p:cNvPicPr>
            <a:picLocks noChangeAspect="1" noChangeArrowheads="1"/>
          </p:cNvPicPr>
          <p:nvPr/>
        </p:nvPicPr>
        <p:blipFill>
          <a:blip r:embed="rId3"/>
          <a:srcRect/>
          <a:stretch>
            <a:fillRect/>
          </a:stretch>
        </p:blipFill>
        <p:spPr bwMode="auto">
          <a:xfrm>
            <a:off x="2916238" y="188913"/>
            <a:ext cx="3106737" cy="5640387"/>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684213" y="692696"/>
            <a:ext cx="7772400" cy="1143000"/>
          </a:xfrm>
        </p:spPr>
        <p:txBody>
          <a:bodyPr/>
          <a:lstStyle/>
          <a:p>
            <a:pPr eaLnBrk="1" hangingPunct="1">
              <a:lnSpc>
                <a:spcPct val="75000"/>
              </a:lnSpc>
            </a:pPr>
            <a:r>
              <a:rPr lang="en-US" altLang="zh-CN" sz="5400" b="1" dirty="0">
                <a:solidFill>
                  <a:srgbClr val="0000FF"/>
                </a:solidFill>
                <a:latin typeface="Times New Roman" pitchFamily="18" charset="0"/>
              </a:rPr>
              <a:t>4. Eukaryotic genes are much more complex in structure and function</a:t>
            </a:r>
          </a:p>
        </p:txBody>
      </p:sp>
      <p:sp>
        <p:nvSpPr>
          <p:cNvPr id="19459" name="Text Box 3"/>
          <p:cNvSpPr txBox="1">
            <a:spLocks noChangeArrowheads="1"/>
          </p:cNvSpPr>
          <p:nvPr/>
        </p:nvSpPr>
        <p:spPr bwMode="auto">
          <a:xfrm>
            <a:off x="196057" y="2276872"/>
            <a:ext cx="8748712" cy="3937000"/>
          </a:xfrm>
          <a:prstGeom prst="rect">
            <a:avLst/>
          </a:prstGeom>
          <a:noFill/>
          <a:ln w="9525">
            <a:noFill/>
            <a:miter lim="800000"/>
            <a:headEnd/>
            <a:tailEnd/>
          </a:ln>
        </p:spPr>
        <p:txBody>
          <a:bodyPr>
            <a:spAutoFit/>
          </a:bodyPr>
          <a:lstStyle/>
          <a:p>
            <a:pPr marL="457200" indent="-457200" eaLnBrk="0" hangingPunct="0">
              <a:spcBef>
                <a:spcPct val="50000"/>
              </a:spcBef>
            </a:pPr>
            <a:r>
              <a:rPr kumimoji="1" lang="en-US" altLang="zh-CN" sz="2400" dirty="0">
                <a:latin typeface="Times New Roman" pitchFamily="18" charset="0"/>
              </a:rPr>
              <a:t>      </a:t>
            </a:r>
            <a:r>
              <a:rPr kumimoji="1" lang="en-US" altLang="zh-CN" sz="2800" b="1" dirty="0">
                <a:latin typeface="Times New Roman" pitchFamily="18" charset="0"/>
              </a:rPr>
              <a:t>Some segments of DNA occur in multiple copies, and are called </a:t>
            </a:r>
            <a:r>
              <a:rPr kumimoji="1" lang="en-US" altLang="zh-CN" sz="2800" b="1" dirty="0">
                <a:solidFill>
                  <a:srgbClr val="FF0000"/>
                </a:solidFill>
                <a:latin typeface="Times New Roman" pitchFamily="18" charset="0"/>
              </a:rPr>
              <a:t>repeats</a:t>
            </a:r>
            <a:r>
              <a:rPr kumimoji="1" lang="en-US" altLang="zh-CN" sz="2800" b="1" dirty="0">
                <a:latin typeface="Times New Roman" pitchFamily="18" charset="0"/>
              </a:rPr>
              <a:t>. In the mouse genome, there are:</a:t>
            </a:r>
          </a:p>
          <a:p>
            <a:pPr marL="457200" indent="-457200" eaLnBrk="0" hangingPunct="0">
              <a:spcBef>
                <a:spcPct val="50000"/>
              </a:spcBef>
              <a:buFontTx/>
              <a:buAutoNum type="arabicPeriod"/>
            </a:pPr>
            <a:r>
              <a:rPr kumimoji="1" lang="en-US" altLang="zh-CN" sz="2800" b="1" dirty="0">
                <a:latin typeface="Times New Roman" pitchFamily="18" charset="0"/>
              </a:rPr>
              <a:t>10% of the DNA contains less than 10 bps segments and is repeated millions of times. They are called </a:t>
            </a:r>
            <a:r>
              <a:rPr kumimoji="1" lang="en-US" altLang="zh-CN" sz="2800" b="1" dirty="0">
                <a:solidFill>
                  <a:srgbClr val="FF0000"/>
                </a:solidFill>
                <a:latin typeface="Times New Roman" pitchFamily="18" charset="0"/>
              </a:rPr>
              <a:t>highly repetitive sequences</a:t>
            </a:r>
            <a:r>
              <a:rPr kumimoji="1" lang="en-US" altLang="zh-CN" sz="2800" b="1" dirty="0">
                <a:latin typeface="Times New Roman" pitchFamily="18" charset="0"/>
              </a:rPr>
              <a:t> or </a:t>
            </a:r>
            <a:r>
              <a:rPr kumimoji="1" lang="en-US" altLang="zh-CN" sz="2800" b="1" dirty="0">
                <a:solidFill>
                  <a:srgbClr val="FF0000"/>
                </a:solidFill>
                <a:latin typeface="Times New Roman" pitchFamily="18" charset="0"/>
              </a:rPr>
              <a:t>simple-sequence DNA</a:t>
            </a:r>
            <a:r>
              <a:rPr kumimoji="1" lang="en-US" altLang="zh-CN" sz="2800" b="1" dirty="0">
                <a:latin typeface="Times New Roman" pitchFamily="18" charset="0"/>
              </a:rPr>
              <a:t>.</a:t>
            </a:r>
          </a:p>
          <a:p>
            <a:pPr marL="457200" indent="-457200" eaLnBrk="0" hangingPunct="0">
              <a:spcBef>
                <a:spcPct val="50000"/>
              </a:spcBef>
              <a:buFontTx/>
              <a:buAutoNum type="arabicPeriod"/>
            </a:pPr>
            <a:r>
              <a:rPr kumimoji="1" lang="en-US" altLang="zh-CN" sz="2800" b="1" dirty="0">
                <a:latin typeface="Times New Roman" pitchFamily="18" charset="0"/>
              </a:rPr>
              <a:t>20% of the DNA has lengths of up to a few hundred bps and are repeated at least 1,000 times. They are called </a:t>
            </a:r>
            <a:r>
              <a:rPr kumimoji="1" lang="en-US" altLang="zh-CN" sz="2800" b="1" dirty="0">
                <a:solidFill>
                  <a:srgbClr val="FF0000"/>
                </a:solidFill>
                <a:latin typeface="Times New Roman" pitchFamily="18" charset="0"/>
              </a:rPr>
              <a:t>moderately repetitive sequences</a:t>
            </a:r>
            <a:r>
              <a:rPr kumimoji="1" lang="en-US" altLang="zh-CN" sz="2800" b="1" dirty="0">
                <a:latin typeface="Times New Roman" pitchFamily="18" charset="0"/>
              </a:rPr>
              <a: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0" y="1125538"/>
            <a:ext cx="8713788" cy="4392612"/>
          </a:xfrm>
        </p:spPr>
        <p:txBody>
          <a:bodyPr/>
          <a:lstStyle/>
          <a:p>
            <a:pPr marL="762000" indent="-762000" algn="l" eaLnBrk="1" hangingPunct="1"/>
            <a:r>
              <a:rPr kumimoji="1" lang="en-US" altLang="zh-CN" sz="2800" b="1" dirty="0">
                <a:solidFill>
                  <a:schemeClr val="tx1"/>
                </a:solidFill>
                <a:latin typeface="Times New Roman" pitchFamily="18" charset="0"/>
              </a:rPr>
              <a:t>         </a:t>
            </a:r>
            <a:r>
              <a:rPr kumimoji="1" lang="en-US" altLang="zh-CN" sz="3200" b="1" dirty="0">
                <a:solidFill>
                  <a:schemeClr val="tx1"/>
                </a:solidFill>
                <a:latin typeface="Times New Roman" pitchFamily="18" charset="0"/>
              </a:rPr>
              <a:t>The remaining 70% consists of unique segments or those repeated only a few times. The unique sequences include most of the genes.</a:t>
            </a:r>
            <a:br>
              <a:rPr kumimoji="1" lang="en-US" altLang="zh-CN" sz="3200" b="1" dirty="0">
                <a:solidFill>
                  <a:schemeClr val="tx1"/>
                </a:solidFill>
                <a:latin typeface="Times New Roman" pitchFamily="18" charset="0"/>
              </a:rPr>
            </a:br>
            <a:br>
              <a:rPr kumimoji="1" lang="en-US" altLang="zh-CN" sz="3200" b="1" dirty="0">
                <a:solidFill>
                  <a:schemeClr val="tx1"/>
                </a:solidFill>
                <a:latin typeface="Times New Roman" pitchFamily="18" charset="0"/>
              </a:rPr>
            </a:br>
            <a:r>
              <a:rPr lang="en-US" altLang="zh-CN" sz="3200" b="1" dirty="0">
                <a:latin typeface="Times New Roman" pitchFamily="18" charset="0"/>
              </a:rPr>
              <a:t>The simple-sequence DNA has also been called </a:t>
            </a:r>
            <a:r>
              <a:rPr lang="en-US" altLang="zh-CN" sz="3200" b="1" dirty="0">
                <a:solidFill>
                  <a:srgbClr val="FF0000"/>
                </a:solidFill>
                <a:latin typeface="Times New Roman" pitchFamily="18" charset="0"/>
              </a:rPr>
              <a:t>satellite DNA</a:t>
            </a:r>
            <a:r>
              <a:rPr lang="en-US" altLang="zh-CN" sz="3200" b="1" dirty="0">
                <a:latin typeface="Times New Roman" pitchFamily="18" charset="0"/>
              </a:rPr>
              <a:t>, so named because its unusual composition often causes it to migrate as “satellite” bands (separated from the rest of the DNA) when fragmented cellular DNA samples are centrifuged in cesium chloride density gradients</a:t>
            </a:r>
            <a:r>
              <a:rPr lang="en-US" altLang="zh-CN" sz="3200" dirty="0"/>
              <a: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468313" y="476250"/>
            <a:ext cx="8424862" cy="6048375"/>
          </a:xfrm>
        </p:spPr>
        <p:txBody>
          <a:bodyPr/>
          <a:lstStyle/>
          <a:p>
            <a:pPr algn="l" eaLnBrk="1" hangingPunct="1"/>
            <a:r>
              <a:rPr lang="en-US" altLang="zh-CN" sz="2800" b="1" dirty="0">
                <a:solidFill>
                  <a:srgbClr val="FF0000"/>
                </a:solidFill>
                <a:latin typeface="Times New Roman" pitchFamily="18" charset="0"/>
              </a:rPr>
              <a:t>Microsatellites</a:t>
            </a:r>
            <a:r>
              <a:rPr lang="en-US" altLang="zh-CN" sz="2800" b="1" dirty="0">
                <a:solidFill>
                  <a:schemeClr val="tx1"/>
                </a:solidFill>
                <a:latin typeface="Times New Roman" pitchFamily="18" charset="0"/>
              </a:rPr>
              <a:t>, also called short tandem repeats (STRs), STR polymorphisms (STRPs), or short sequence length polymorphisms (SSLPs) , are repeat sequences usually consisting of two, three, or four nucleotides with various tandem copy numbers among different individuals. They are commonly used in </a:t>
            </a:r>
            <a:r>
              <a:rPr lang="en-US" altLang="zh-CN" sz="2800" b="1" dirty="0">
                <a:solidFill>
                  <a:srgbClr val="FF0000"/>
                </a:solidFill>
                <a:latin typeface="Times New Roman" pitchFamily="18" charset="0"/>
              </a:rPr>
              <a:t>genetic linkage analysis.</a:t>
            </a:r>
            <a:br>
              <a:rPr lang="en-US" altLang="zh-CN" sz="2800" b="1" dirty="0">
                <a:solidFill>
                  <a:srgbClr val="FF0000"/>
                </a:solidFill>
                <a:latin typeface="Times New Roman" pitchFamily="18" charset="0"/>
              </a:rPr>
            </a:br>
            <a:br>
              <a:rPr lang="en-US" altLang="zh-CN" sz="2800" b="1" dirty="0">
                <a:solidFill>
                  <a:schemeClr val="tx1"/>
                </a:solidFill>
                <a:latin typeface="Times New Roman" pitchFamily="18" charset="0"/>
              </a:rPr>
            </a:br>
            <a:r>
              <a:rPr lang="en-US" altLang="zh-CN" sz="2800" b="1" dirty="0">
                <a:latin typeface="Times New Roman" pitchFamily="18" charset="0"/>
              </a:rPr>
              <a:t>Studies suggest that simple-sequence DNA do not encode proteins or RNAs. Much of it is associated with centromeres and telomeres.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3"/>
          <p:cNvSpPr txBox="1">
            <a:spLocks noChangeArrowheads="1"/>
          </p:cNvSpPr>
          <p:nvPr/>
        </p:nvSpPr>
        <p:spPr bwMode="auto">
          <a:xfrm>
            <a:off x="1403350" y="0"/>
            <a:ext cx="6264275" cy="762000"/>
          </a:xfrm>
          <a:prstGeom prst="rect">
            <a:avLst/>
          </a:prstGeom>
          <a:noFill/>
          <a:ln w="9525">
            <a:noFill/>
            <a:miter lim="800000"/>
            <a:headEnd/>
            <a:tailEnd/>
          </a:ln>
        </p:spPr>
        <p:txBody>
          <a:bodyPr>
            <a:spAutoFit/>
          </a:bodyPr>
          <a:lstStyle/>
          <a:p>
            <a:pPr algn="ctr" eaLnBrk="0" hangingPunct="0">
              <a:spcBef>
                <a:spcPct val="50000"/>
              </a:spcBef>
            </a:pPr>
            <a:r>
              <a:rPr kumimoji="1" lang="en-US" altLang="zh-CN" sz="4400" b="1" dirty="0">
                <a:latin typeface="Times New Roman" pitchFamily="18" charset="0"/>
              </a:rPr>
              <a:t>Information Pathway</a:t>
            </a:r>
          </a:p>
        </p:txBody>
      </p:sp>
      <p:pic>
        <p:nvPicPr>
          <p:cNvPr id="3075" name="Picture 4"/>
          <p:cNvPicPr>
            <a:picLocks noChangeAspect="1" noChangeArrowheads="1"/>
          </p:cNvPicPr>
          <p:nvPr/>
        </p:nvPicPr>
        <p:blipFill>
          <a:blip r:embed="rId3"/>
          <a:srcRect/>
          <a:stretch>
            <a:fillRect/>
          </a:stretch>
        </p:blipFill>
        <p:spPr bwMode="auto">
          <a:xfrm>
            <a:off x="1403350" y="760413"/>
            <a:ext cx="6048375" cy="5849937"/>
          </a:xfrm>
          <a:prstGeom prst="rect">
            <a:avLst/>
          </a:prstGeom>
          <a:noFill/>
          <a:ln w="9525">
            <a:noFill/>
            <a:miter lim="800000"/>
            <a:headEnd/>
            <a:tailEnd/>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684213" y="1196975"/>
            <a:ext cx="7772400" cy="4321175"/>
          </a:xfrm>
        </p:spPr>
        <p:txBody>
          <a:bodyPr/>
          <a:lstStyle/>
          <a:p>
            <a:pPr algn="l" eaLnBrk="1" hangingPunct="1"/>
            <a:r>
              <a:rPr lang="en-US" altLang="zh-CN" sz="3600" b="1" dirty="0">
                <a:solidFill>
                  <a:srgbClr val="FF0000"/>
                </a:solidFill>
                <a:latin typeface="Times New Roman" pitchFamily="18" charset="0"/>
              </a:rPr>
              <a:t>Centromere</a:t>
            </a:r>
            <a:r>
              <a:rPr lang="en-US" altLang="zh-CN" sz="3600" b="1" dirty="0">
                <a:latin typeface="Times New Roman" pitchFamily="18" charset="0"/>
              </a:rPr>
              <a:t> is the sequence that functions during cell division as an attachment point for proteins that link the chromosome to the mitotic spindle. This attachment is essential for the equal and orderly distribution of chromosome sets to daughter cells.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Box 3"/>
          <p:cNvSpPr txBox="1">
            <a:spLocks noChangeArrowheads="1"/>
          </p:cNvSpPr>
          <p:nvPr/>
        </p:nvSpPr>
        <p:spPr bwMode="auto">
          <a:xfrm>
            <a:off x="479520" y="5805264"/>
            <a:ext cx="8353425" cy="1160462"/>
          </a:xfrm>
          <a:prstGeom prst="rect">
            <a:avLst/>
          </a:prstGeom>
          <a:noFill/>
          <a:ln w="9525">
            <a:noFill/>
            <a:miter lim="800000"/>
            <a:headEnd/>
            <a:tailEnd/>
          </a:ln>
        </p:spPr>
        <p:txBody>
          <a:bodyPr>
            <a:spAutoFit/>
          </a:bodyPr>
          <a:lstStyle/>
          <a:p>
            <a:pPr algn="ctr" eaLnBrk="0" hangingPunct="0">
              <a:spcBef>
                <a:spcPct val="50000"/>
              </a:spcBef>
            </a:pPr>
            <a:r>
              <a:rPr kumimoji="1" lang="en-US" altLang="zh-CN" sz="2800" b="1" dirty="0">
                <a:solidFill>
                  <a:srgbClr val="0000FF"/>
                </a:solidFill>
                <a:latin typeface="Times New Roman" pitchFamily="18" charset="0"/>
              </a:rPr>
              <a:t>Important structural elements of a yeast chromosome</a:t>
            </a:r>
          </a:p>
          <a:p>
            <a:pPr algn="ctr" eaLnBrk="0" hangingPunct="0">
              <a:spcBef>
                <a:spcPct val="50000"/>
              </a:spcBef>
            </a:pPr>
            <a:endParaRPr kumimoji="1" lang="en-US" altLang="zh-CN" sz="2800" b="1" dirty="0">
              <a:latin typeface="Times New Roman" pitchFamily="18" charset="0"/>
            </a:endParaRPr>
          </a:p>
        </p:txBody>
      </p:sp>
      <p:pic>
        <p:nvPicPr>
          <p:cNvPr id="23555" name="Picture 4"/>
          <p:cNvPicPr>
            <a:picLocks noChangeAspect="1" noChangeArrowheads="1"/>
          </p:cNvPicPr>
          <p:nvPr/>
        </p:nvPicPr>
        <p:blipFill>
          <a:blip r:embed="rId3"/>
          <a:srcRect/>
          <a:stretch>
            <a:fillRect/>
          </a:stretch>
        </p:blipFill>
        <p:spPr bwMode="auto">
          <a:xfrm>
            <a:off x="303213" y="1816100"/>
            <a:ext cx="8535987" cy="3225800"/>
          </a:xfrm>
          <a:prstGeom prst="rect">
            <a:avLst/>
          </a:prstGeom>
          <a:noFill/>
          <a:ln w="9525">
            <a:noFill/>
            <a:miter lim="800000"/>
            <a:headEnd/>
            <a:tailEnd/>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684213" y="476250"/>
            <a:ext cx="7848600" cy="5905500"/>
          </a:xfrm>
        </p:spPr>
        <p:txBody>
          <a:bodyPr/>
          <a:lstStyle/>
          <a:p>
            <a:pPr algn="l" eaLnBrk="1" hangingPunct="1"/>
            <a:r>
              <a:rPr lang="en-US" altLang="zh-CN" sz="2800" b="1" dirty="0">
                <a:latin typeface="Times New Roman" pitchFamily="18" charset="0"/>
              </a:rPr>
              <a:t>The sequences essential to yeast centromere function are about 130 bp long and are rich in A=T pairs. The sequences for higher eukaryotes are much longer and generally contain simple-sequence DNA, consisting of thousands of tandem copies of one or a few short sequences of 5 to 10 bp, in the same orientation. The precise role of simple-sequence in centromere function is not yet understood.</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395536" y="620688"/>
            <a:ext cx="8496300" cy="5689600"/>
          </a:xfrm>
        </p:spPr>
        <p:txBody>
          <a:bodyPr/>
          <a:lstStyle/>
          <a:p>
            <a:pPr algn="l" eaLnBrk="1" hangingPunct="1"/>
            <a:r>
              <a:rPr lang="en-US" altLang="zh-CN" sz="3200" b="1" dirty="0">
                <a:solidFill>
                  <a:srgbClr val="FF0000"/>
                </a:solidFill>
                <a:latin typeface="Times New Roman" pitchFamily="18" charset="0"/>
              </a:rPr>
              <a:t>Telomeres</a:t>
            </a:r>
            <a:r>
              <a:rPr lang="en-US" altLang="zh-CN" sz="3200" b="1" dirty="0">
                <a:latin typeface="Times New Roman" pitchFamily="18" charset="0"/>
              </a:rPr>
              <a:t> are sequences at the ends of eukaryotic chromosomes that help to </a:t>
            </a:r>
            <a:r>
              <a:rPr lang="en-US" altLang="zh-CN" sz="3200" b="1" dirty="0">
                <a:solidFill>
                  <a:srgbClr val="0000FF"/>
                </a:solidFill>
                <a:latin typeface="Times New Roman" pitchFamily="18" charset="0"/>
              </a:rPr>
              <a:t>stabilize </a:t>
            </a:r>
            <a:r>
              <a:rPr lang="en-US" altLang="zh-CN" sz="3200" b="1" dirty="0">
                <a:latin typeface="Times New Roman" pitchFamily="18" charset="0"/>
              </a:rPr>
              <a:t>the chromosomes. Yeast telomeres end with about 100 bp of imprecisely repeated sequences of the form</a:t>
            </a:r>
            <a:br>
              <a:rPr lang="en-US" altLang="zh-CN" sz="3200" b="1" dirty="0">
                <a:latin typeface="Times New Roman" pitchFamily="18" charset="0"/>
              </a:rPr>
            </a:br>
            <a:br>
              <a:rPr lang="en-US" altLang="zh-CN" sz="3200" b="1" dirty="0">
                <a:latin typeface="Times New Roman" pitchFamily="18" charset="0"/>
              </a:rPr>
            </a:br>
            <a:r>
              <a:rPr lang="en-US" altLang="zh-CN" sz="3200" b="1" dirty="0">
                <a:latin typeface="Times New Roman" pitchFamily="18" charset="0"/>
              </a:rPr>
              <a:t>	(5’)(T</a:t>
            </a:r>
            <a:r>
              <a:rPr lang="en-US" altLang="zh-CN" sz="3200" b="1" baseline="-25000" dirty="0">
                <a:latin typeface="Times New Roman" pitchFamily="18" charset="0"/>
              </a:rPr>
              <a:t>x</a:t>
            </a:r>
            <a:r>
              <a:rPr lang="en-US" altLang="zh-CN" sz="3200" b="1" dirty="0">
                <a:latin typeface="Times New Roman" pitchFamily="18" charset="0"/>
              </a:rPr>
              <a:t>G</a:t>
            </a:r>
            <a:r>
              <a:rPr lang="en-US" altLang="zh-CN" sz="3200" b="1" baseline="-25000" dirty="0">
                <a:latin typeface="Times New Roman" pitchFamily="18" charset="0"/>
              </a:rPr>
              <a:t>y</a:t>
            </a:r>
            <a:r>
              <a:rPr lang="en-US" altLang="zh-CN" sz="3200" b="1" dirty="0">
                <a:latin typeface="Times New Roman" pitchFamily="18" charset="0"/>
              </a:rPr>
              <a:t>)</a:t>
            </a:r>
            <a:r>
              <a:rPr lang="en-US" altLang="zh-CN" sz="3200" b="1" baseline="-25000" dirty="0">
                <a:latin typeface="Times New Roman" pitchFamily="18" charset="0"/>
              </a:rPr>
              <a:t>n</a:t>
            </a:r>
            <a:br>
              <a:rPr lang="en-US" altLang="zh-CN" sz="3200" b="1" dirty="0">
                <a:latin typeface="Times New Roman" pitchFamily="18" charset="0"/>
              </a:rPr>
            </a:br>
            <a:r>
              <a:rPr lang="en-US" altLang="zh-CN" sz="3200" b="1" dirty="0">
                <a:latin typeface="Times New Roman" pitchFamily="18" charset="0"/>
              </a:rPr>
              <a:t>	(3’)(A</a:t>
            </a:r>
            <a:r>
              <a:rPr lang="en-US" altLang="zh-CN" sz="3200" b="1" baseline="-25000" dirty="0">
                <a:latin typeface="Times New Roman" pitchFamily="18" charset="0"/>
              </a:rPr>
              <a:t>x</a:t>
            </a:r>
            <a:r>
              <a:rPr lang="en-US" altLang="zh-CN" sz="3200" b="1" dirty="0">
                <a:latin typeface="Times New Roman" pitchFamily="18" charset="0"/>
              </a:rPr>
              <a:t>C</a:t>
            </a:r>
            <a:r>
              <a:rPr lang="en-US" altLang="zh-CN" sz="3200" b="1" baseline="-25000" dirty="0">
                <a:latin typeface="Times New Roman" pitchFamily="18" charset="0"/>
              </a:rPr>
              <a:t>y</a:t>
            </a:r>
            <a:r>
              <a:rPr lang="en-US" altLang="zh-CN" sz="3200" b="1" dirty="0">
                <a:latin typeface="Times New Roman" pitchFamily="18" charset="0"/>
              </a:rPr>
              <a:t>)</a:t>
            </a:r>
            <a:r>
              <a:rPr lang="en-US" altLang="zh-CN" sz="3200" b="1" baseline="-25000" dirty="0">
                <a:latin typeface="Times New Roman" pitchFamily="18" charset="0"/>
              </a:rPr>
              <a:t>n</a:t>
            </a:r>
            <a:br>
              <a:rPr lang="en-US" altLang="zh-CN" sz="3200" b="1" dirty="0">
                <a:latin typeface="Times New Roman" pitchFamily="18" charset="0"/>
              </a:rPr>
            </a:br>
            <a:br>
              <a:rPr lang="en-US" altLang="zh-CN" sz="3200" b="1" dirty="0">
                <a:latin typeface="Times New Roman" pitchFamily="18" charset="0"/>
              </a:rPr>
            </a:br>
            <a:r>
              <a:rPr lang="en-US" altLang="zh-CN" sz="3200" b="1" dirty="0">
                <a:latin typeface="Times New Roman" pitchFamily="18" charset="0"/>
              </a:rPr>
              <a:t>where x and y are generally between 1 and 4, and n is between 20 to 100 for single-celled eukaryotes and generally over 1,500 in mammals.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descr="table 24-03"/>
          <p:cNvPicPr>
            <a:picLocks noChangeAspect="1" noChangeArrowheads="1"/>
          </p:cNvPicPr>
          <p:nvPr/>
        </p:nvPicPr>
        <p:blipFill>
          <a:blip r:embed="rId3"/>
          <a:srcRect/>
          <a:stretch>
            <a:fillRect/>
          </a:stretch>
        </p:blipFill>
        <p:spPr bwMode="auto">
          <a:xfrm>
            <a:off x="304800" y="749300"/>
            <a:ext cx="8531225" cy="5368925"/>
          </a:xfrm>
          <a:prstGeom prst="rect">
            <a:avLst/>
          </a:prstGeom>
          <a:noFill/>
          <a:ln w="9525">
            <a:noFill/>
            <a:miter lim="800000"/>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539750" y="836613"/>
            <a:ext cx="7915275" cy="4608512"/>
          </a:xfrm>
        </p:spPr>
        <p:txBody>
          <a:bodyPr/>
          <a:lstStyle/>
          <a:p>
            <a:pPr algn="l" eaLnBrk="1" hangingPunct="1"/>
            <a:r>
              <a:rPr lang="en-US" altLang="zh-CN" sz="3600" b="1" dirty="0">
                <a:solidFill>
                  <a:srgbClr val="FF0000"/>
                </a:solidFill>
                <a:latin typeface="Times New Roman" pitchFamily="18" charset="0"/>
              </a:rPr>
              <a:t>Artificial chromosomes</a:t>
            </a:r>
            <a:r>
              <a:rPr lang="en-US" altLang="zh-CN" sz="3600" b="1" dirty="0">
                <a:latin typeface="Times New Roman" pitchFamily="18" charset="0"/>
              </a:rPr>
              <a:t> have been developed for biotechnology research. They are required to include three components: </a:t>
            </a:r>
            <a:r>
              <a:rPr lang="en-US" altLang="zh-CN" sz="3600" b="1" dirty="0">
                <a:solidFill>
                  <a:srgbClr val="0000FF"/>
                </a:solidFill>
                <a:latin typeface="Times New Roman" pitchFamily="18" charset="0"/>
              </a:rPr>
              <a:t>centromere</a:t>
            </a:r>
            <a:r>
              <a:rPr lang="en-US" altLang="zh-CN" sz="3600" b="1" dirty="0">
                <a:latin typeface="Times New Roman" pitchFamily="18" charset="0"/>
              </a:rPr>
              <a:t>, </a:t>
            </a:r>
            <a:r>
              <a:rPr lang="en-US" altLang="zh-CN" sz="3600" b="1" dirty="0">
                <a:solidFill>
                  <a:srgbClr val="0000FF"/>
                </a:solidFill>
                <a:latin typeface="Times New Roman" pitchFamily="18" charset="0"/>
              </a:rPr>
              <a:t>telomere</a:t>
            </a:r>
            <a:r>
              <a:rPr lang="en-US" altLang="zh-CN" sz="3600" b="1" dirty="0">
                <a:latin typeface="Times New Roman" pitchFamily="18" charset="0"/>
              </a:rPr>
              <a:t>, and </a:t>
            </a:r>
            <a:r>
              <a:rPr lang="en-US" altLang="zh-CN" sz="3600" b="1" dirty="0">
                <a:solidFill>
                  <a:srgbClr val="0000FF"/>
                </a:solidFill>
                <a:latin typeface="Times New Roman" pitchFamily="18" charset="0"/>
              </a:rPr>
              <a:t>DNA replication initiation site</a:t>
            </a:r>
            <a:r>
              <a:rPr lang="en-US" altLang="zh-CN" sz="3600" b="1" dirty="0">
                <a:latin typeface="Times New Roman" pitchFamily="18" charset="0"/>
              </a:rPr>
              <a:t>. Artificial chromosomes, such as YACs and HACs, allow large segments of foreign DNA to be included and propagated.</a:t>
            </a:r>
            <a:r>
              <a:rPr lang="en-US" altLang="zh-CN" sz="3600" dirty="0"/>
              <a:t>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 Box 3"/>
          <p:cNvSpPr txBox="1">
            <a:spLocks noChangeArrowheads="1"/>
          </p:cNvSpPr>
          <p:nvPr/>
        </p:nvSpPr>
        <p:spPr bwMode="auto">
          <a:xfrm>
            <a:off x="395288" y="260350"/>
            <a:ext cx="7991475" cy="1920875"/>
          </a:xfrm>
          <a:prstGeom prst="rect">
            <a:avLst/>
          </a:prstGeom>
          <a:noFill/>
          <a:ln w="9525">
            <a:noFill/>
            <a:miter lim="800000"/>
            <a:headEnd/>
            <a:tailEnd/>
          </a:ln>
        </p:spPr>
        <p:txBody>
          <a:bodyPr>
            <a:spAutoFit/>
          </a:bodyPr>
          <a:lstStyle/>
          <a:p>
            <a:pPr algn="ctr" eaLnBrk="0" hangingPunct="0">
              <a:spcBef>
                <a:spcPct val="50000"/>
              </a:spcBef>
            </a:pPr>
            <a:r>
              <a:rPr kumimoji="1" lang="en-US" altLang="zh-CN" sz="4000" b="1" dirty="0">
                <a:solidFill>
                  <a:srgbClr val="0000FF"/>
                </a:solidFill>
                <a:latin typeface="Times New Roman" pitchFamily="18" charset="0"/>
              </a:rPr>
              <a:t>Intervening</a:t>
            </a:r>
            <a:r>
              <a:rPr kumimoji="1" lang="en-US" altLang="zh-CN" sz="4000" b="1" dirty="0">
                <a:solidFill>
                  <a:srgbClr val="3333CC"/>
                </a:solidFill>
                <a:latin typeface="Times New Roman" pitchFamily="18" charset="0"/>
              </a:rPr>
              <a:t> </a:t>
            </a:r>
            <a:r>
              <a:rPr kumimoji="1" lang="en-US" altLang="zh-CN" sz="4000" b="1" dirty="0">
                <a:solidFill>
                  <a:srgbClr val="FF0000"/>
                </a:solidFill>
                <a:latin typeface="Times New Roman" pitchFamily="18" charset="0"/>
              </a:rPr>
              <a:t>nontranslated </a:t>
            </a:r>
            <a:r>
              <a:rPr kumimoji="1" lang="en-US" altLang="zh-CN" sz="4000" b="1" dirty="0">
                <a:solidFill>
                  <a:srgbClr val="0000FF"/>
                </a:solidFill>
                <a:latin typeface="Times New Roman" pitchFamily="18" charset="0"/>
              </a:rPr>
              <a:t>sequences, or introns, are found in many eukaryotic genes</a:t>
            </a:r>
            <a:endParaRPr kumimoji="1" lang="en-US" altLang="zh-CN" sz="3200" b="1" dirty="0">
              <a:solidFill>
                <a:srgbClr val="0000FF"/>
              </a:solidFill>
              <a:latin typeface="Times New Roman" pitchFamily="18" charset="0"/>
            </a:endParaRPr>
          </a:p>
        </p:txBody>
      </p:sp>
      <p:sp>
        <p:nvSpPr>
          <p:cNvPr id="28675" name="Text Box 5"/>
          <p:cNvSpPr txBox="1">
            <a:spLocks noChangeArrowheads="1"/>
          </p:cNvSpPr>
          <p:nvPr/>
        </p:nvSpPr>
        <p:spPr bwMode="auto">
          <a:xfrm>
            <a:off x="395288" y="2205038"/>
            <a:ext cx="7991475" cy="4722812"/>
          </a:xfrm>
          <a:prstGeom prst="rect">
            <a:avLst/>
          </a:prstGeom>
          <a:noFill/>
          <a:ln w="9525">
            <a:noFill/>
            <a:miter lim="800000"/>
            <a:headEnd/>
            <a:tailEnd/>
          </a:ln>
        </p:spPr>
        <p:txBody>
          <a:bodyPr>
            <a:spAutoFit/>
          </a:bodyPr>
          <a:lstStyle/>
          <a:p>
            <a:pPr eaLnBrk="0" hangingPunct="0">
              <a:spcBef>
                <a:spcPct val="50000"/>
              </a:spcBef>
            </a:pPr>
            <a:r>
              <a:rPr kumimoji="1" lang="en-US" altLang="zh-CN" sz="3200" b="1" dirty="0">
                <a:solidFill>
                  <a:srgbClr val="FF0000"/>
                </a:solidFill>
                <a:latin typeface="Times New Roman" pitchFamily="18" charset="0"/>
              </a:rPr>
              <a:t>Introns</a:t>
            </a:r>
            <a:r>
              <a:rPr kumimoji="1" lang="en-US" altLang="zh-CN" sz="3200" b="1" dirty="0">
                <a:latin typeface="Times New Roman" pitchFamily="18" charset="0"/>
              </a:rPr>
              <a:t> do not code for the amino acid sequence of the polypeptide product, and interrupt the otherwise colinear relationship between DNA and polypeptide sequences. Those coding DNA segments are called </a:t>
            </a:r>
            <a:r>
              <a:rPr kumimoji="1" lang="en-US" altLang="zh-CN" sz="3200" b="1" dirty="0">
                <a:solidFill>
                  <a:srgbClr val="FF0000"/>
                </a:solidFill>
                <a:latin typeface="Times New Roman" pitchFamily="18" charset="0"/>
              </a:rPr>
              <a:t>exons</a:t>
            </a:r>
            <a:r>
              <a:rPr kumimoji="1" lang="en-US" altLang="zh-CN" sz="3200" b="1" dirty="0">
                <a:latin typeface="Times New Roman" pitchFamily="18" charset="0"/>
              </a:rPr>
              <a:t>.</a:t>
            </a:r>
          </a:p>
          <a:p>
            <a:pPr eaLnBrk="0" hangingPunct="0"/>
            <a:endParaRPr kumimoji="1" lang="en-US" altLang="zh-CN" sz="3200" b="1" dirty="0">
              <a:latin typeface="Times New Roman" pitchFamily="18" charset="0"/>
            </a:endParaRPr>
          </a:p>
          <a:p>
            <a:pPr eaLnBrk="0" hangingPunct="0"/>
            <a:r>
              <a:rPr kumimoji="1" lang="en-US" altLang="zh-CN" sz="3200" b="1" dirty="0">
                <a:latin typeface="Times New Roman" pitchFamily="18" charset="0"/>
              </a:rPr>
              <a:t>Few prokaryotes contain introns.</a:t>
            </a:r>
          </a:p>
          <a:p>
            <a:pPr eaLnBrk="0" hangingPunct="0">
              <a:spcBef>
                <a:spcPct val="50000"/>
              </a:spcBef>
            </a:pPr>
            <a:endParaRPr kumimoji="1" lang="en-US" altLang="zh-CN" sz="3200" b="1" dirty="0">
              <a:latin typeface="Times New Roman"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4"/>
          <p:cNvPicPr>
            <a:picLocks noChangeAspect="1" noChangeArrowheads="1"/>
          </p:cNvPicPr>
          <p:nvPr/>
        </p:nvPicPr>
        <p:blipFill>
          <a:blip r:embed="rId3"/>
          <a:srcRect/>
          <a:stretch>
            <a:fillRect/>
          </a:stretch>
        </p:blipFill>
        <p:spPr bwMode="auto">
          <a:xfrm>
            <a:off x="303213" y="1157288"/>
            <a:ext cx="8535987" cy="4541837"/>
          </a:xfrm>
          <a:prstGeom prst="rect">
            <a:avLst/>
          </a:prstGeom>
          <a:noFill/>
          <a:ln w="9525">
            <a:noFill/>
            <a:miter lim="800000"/>
            <a:headEnd/>
            <a:tailEnd/>
          </a:ln>
        </p:spPr>
      </p:pic>
      <p:sp>
        <p:nvSpPr>
          <p:cNvPr id="29699" name="TextBox 2"/>
          <p:cNvSpPr txBox="1">
            <a:spLocks noChangeArrowheads="1"/>
          </p:cNvSpPr>
          <p:nvPr/>
        </p:nvSpPr>
        <p:spPr bwMode="auto">
          <a:xfrm>
            <a:off x="827584" y="5949280"/>
            <a:ext cx="7900945" cy="769441"/>
          </a:xfrm>
          <a:prstGeom prst="rect">
            <a:avLst/>
          </a:prstGeom>
          <a:noFill/>
          <a:ln w="9525">
            <a:noFill/>
            <a:miter lim="800000"/>
            <a:headEnd/>
            <a:tailEnd/>
          </a:ln>
        </p:spPr>
        <p:txBody>
          <a:bodyPr wrap="none">
            <a:spAutoFit/>
          </a:bodyPr>
          <a:lstStyle/>
          <a:p>
            <a:r>
              <a:rPr lang="en-US" altLang="zh-CN" sz="4400" b="1" dirty="0">
                <a:solidFill>
                  <a:srgbClr val="0000FF"/>
                </a:solidFill>
                <a:latin typeface="Times New Roman" pitchFamily="18" charset="0"/>
                <a:cs typeface="Times New Roman" pitchFamily="18" charset="0"/>
              </a:rPr>
              <a:t>Introns in two eukaryotic genes </a:t>
            </a:r>
            <a:endParaRPr lang="zh-CN" altLang="en-US" sz="4400" b="1" dirty="0">
              <a:solidFill>
                <a:srgbClr val="0000FF"/>
              </a:solidFill>
              <a:latin typeface="Times New Roman" pitchFamily="18" charset="0"/>
              <a:cs typeface="Times New Roman"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0" y="620688"/>
            <a:ext cx="9144000" cy="1143000"/>
          </a:xfrm>
        </p:spPr>
        <p:txBody>
          <a:bodyPr/>
          <a:lstStyle/>
          <a:p>
            <a:pPr eaLnBrk="1" hangingPunct="1"/>
            <a:r>
              <a:rPr lang="en-US" altLang="zh-CN" sz="4000" b="1" dirty="0">
                <a:solidFill>
                  <a:srgbClr val="0000FF"/>
                </a:solidFill>
                <a:latin typeface="Times New Roman" pitchFamily="18" charset="0"/>
              </a:rPr>
              <a:t>5. The size and sequence structures of DNA molecules are quite different for various organisms</a:t>
            </a:r>
          </a:p>
        </p:txBody>
      </p:sp>
      <p:sp>
        <p:nvSpPr>
          <p:cNvPr id="30723" name="Rectangle 3"/>
          <p:cNvSpPr>
            <a:spLocks noGrp="1" noChangeArrowheads="1"/>
          </p:cNvSpPr>
          <p:nvPr>
            <p:ph type="body" idx="1"/>
          </p:nvPr>
        </p:nvSpPr>
        <p:spPr>
          <a:xfrm>
            <a:off x="251520" y="2348880"/>
            <a:ext cx="8784976" cy="4953000"/>
          </a:xfrm>
        </p:spPr>
        <p:txBody>
          <a:bodyPr/>
          <a:lstStyle/>
          <a:p>
            <a:pPr eaLnBrk="1" hangingPunct="1">
              <a:lnSpc>
                <a:spcPct val="90000"/>
              </a:lnSpc>
            </a:pPr>
            <a:r>
              <a:rPr kumimoji="1" lang="en-US" altLang="zh-CN" b="1" dirty="0">
                <a:latin typeface="Times New Roman" pitchFamily="18" charset="0"/>
              </a:rPr>
              <a:t>Viral DNA molecules are relatively small.</a:t>
            </a:r>
          </a:p>
          <a:p>
            <a:pPr eaLnBrk="1" hangingPunct="1">
              <a:lnSpc>
                <a:spcPct val="90000"/>
              </a:lnSpc>
            </a:pPr>
            <a:r>
              <a:rPr kumimoji="1" lang="en-US" altLang="zh-CN" b="1" dirty="0">
                <a:latin typeface="Times New Roman" pitchFamily="18" charset="0"/>
              </a:rPr>
              <a:t>Viruses use host cell’s resources and thus generally contain considerably less genetic information than cells.</a:t>
            </a:r>
          </a:p>
          <a:p>
            <a:pPr eaLnBrk="1" hangingPunct="1">
              <a:lnSpc>
                <a:spcPct val="90000"/>
              </a:lnSpc>
            </a:pPr>
            <a:r>
              <a:rPr kumimoji="1" lang="en-US" altLang="zh-CN" b="1" dirty="0">
                <a:latin typeface="Times New Roman" pitchFamily="18" charset="0"/>
              </a:rPr>
              <a:t>Almost all plant viruses and some bacterial and animal viruses have </a:t>
            </a:r>
            <a:r>
              <a:rPr kumimoji="1" lang="en-US" altLang="zh-CN" b="1" dirty="0">
                <a:solidFill>
                  <a:srgbClr val="FF0000"/>
                </a:solidFill>
                <a:latin typeface="Times New Roman" pitchFamily="18" charset="0"/>
              </a:rPr>
              <a:t>RNA genomes</a:t>
            </a:r>
            <a:r>
              <a:rPr kumimoji="1" lang="en-US" altLang="zh-CN" b="1" dirty="0">
                <a:latin typeface="Times New Roman" pitchFamily="18" charset="0"/>
              </a:rPr>
              <a:t>, tending to be particularly small, e.g., HIV virus has a genome size of about 9,000 nucleotides.</a:t>
            </a:r>
          </a:p>
          <a:p>
            <a:pPr>
              <a:spcBef>
                <a:spcPct val="50000"/>
              </a:spcBef>
              <a:buFontTx/>
              <a:buNone/>
            </a:pPr>
            <a:endParaRPr kumimoji="1" lang="en-US" altLang="zh-CN" sz="2800" b="1" dirty="0">
              <a:latin typeface="Times New Roman" pitchFamily="18" charset="0"/>
            </a:endParaRPr>
          </a:p>
        </p:txBody>
      </p:sp>
    </p:spTree>
  </p:cSld>
  <p:clrMapOvr>
    <a:masterClrMapping/>
  </p:clrMapOvr>
  <p:transition advClick="0"/>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Box 3"/>
          <p:cNvSpPr txBox="1">
            <a:spLocks noChangeArrowheads="1"/>
          </p:cNvSpPr>
          <p:nvPr/>
        </p:nvSpPr>
        <p:spPr bwMode="auto">
          <a:xfrm>
            <a:off x="539750" y="333375"/>
            <a:ext cx="8066088" cy="1569660"/>
          </a:xfrm>
          <a:prstGeom prst="rect">
            <a:avLst/>
          </a:prstGeom>
          <a:noFill/>
          <a:ln w="9525">
            <a:noFill/>
            <a:miter lim="800000"/>
            <a:headEnd/>
            <a:tailEnd/>
          </a:ln>
        </p:spPr>
        <p:txBody>
          <a:bodyPr>
            <a:spAutoFit/>
          </a:bodyPr>
          <a:lstStyle/>
          <a:p>
            <a:pPr eaLnBrk="0" hangingPunct="0">
              <a:spcBef>
                <a:spcPct val="50000"/>
              </a:spcBef>
            </a:pPr>
            <a:r>
              <a:rPr kumimoji="1" lang="en-US" altLang="zh-CN" sz="3200" b="1" dirty="0">
                <a:solidFill>
                  <a:srgbClr val="0000FF"/>
                </a:solidFill>
                <a:latin typeface="Times New Roman" pitchFamily="18" charset="0"/>
              </a:rPr>
              <a:t>The genomes of DNA viruses vary greatly in size. The contour length (helix length) of a DNA could be calculated from its length.</a:t>
            </a:r>
          </a:p>
        </p:txBody>
      </p:sp>
      <p:pic>
        <p:nvPicPr>
          <p:cNvPr id="31747" name="Picture 5"/>
          <p:cNvPicPr>
            <a:picLocks noChangeAspect="1" noChangeArrowheads="1"/>
          </p:cNvPicPr>
          <p:nvPr/>
        </p:nvPicPr>
        <p:blipFill>
          <a:blip r:embed="rId3"/>
          <a:srcRect/>
          <a:stretch>
            <a:fillRect/>
          </a:stretch>
        </p:blipFill>
        <p:spPr bwMode="auto">
          <a:xfrm>
            <a:off x="323850" y="2420938"/>
            <a:ext cx="8535988" cy="2838450"/>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60325" y="1412776"/>
            <a:ext cx="9144000" cy="1143000"/>
          </a:xfrm>
        </p:spPr>
        <p:txBody>
          <a:bodyPr/>
          <a:lstStyle/>
          <a:p>
            <a:pPr eaLnBrk="1" hangingPunct="1"/>
            <a:r>
              <a:rPr lang="en-US" altLang="zh-CN" sz="8000" b="1" dirty="0">
                <a:solidFill>
                  <a:srgbClr val="0000FF"/>
                </a:solidFill>
                <a:latin typeface="Times New Roman" pitchFamily="18" charset="0"/>
              </a:rPr>
              <a:t>Chapter 24  </a:t>
            </a:r>
            <a:br>
              <a:rPr lang="en-US" altLang="zh-CN" sz="4800" b="1" dirty="0">
                <a:solidFill>
                  <a:srgbClr val="3333CC"/>
                </a:solidFill>
                <a:latin typeface="Times New Roman" pitchFamily="18" charset="0"/>
              </a:rPr>
            </a:br>
            <a:r>
              <a:rPr lang="en-US" altLang="zh-CN" sz="5400" b="1" dirty="0">
                <a:solidFill>
                  <a:schemeClr val="tx1"/>
                </a:solidFill>
                <a:latin typeface="Times New Roman" pitchFamily="18" charset="0"/>
              </a:rPr>
              <a:t>Genes and Chromosomes</a:t>
            </a:r>
          </a:p>
        </p:txBody>
      </p:sp>
      <p:sp>
        <p:nvSpPr>
          <p:cNvPr id="5123" name="Rectangle 3"/>
          <p:cNvSpPr>
            <a:spLocks noGrp="1" noChangeArrowheads="1"/>
          </p:cNvSpPr>
          <p:nvPr>
            <p:ph type="subTitle" idx="1"/>
          </p:nvPr>
        </p:nvSpPr>
        <p:spPr>
          <a:xfrm>
            <a:off x="251520" y="3501008"/>
            <a:ext cx="8664575" cy="2112962"/>
          </a:xfrm>
        </p:spPr>
        <p:txBody>
          <a:bodyPr/>
          <a:lstStyle/>
          <a:p>
            <a:pPr algn="l" eaLnBrk="1" hangingPunct="1"/>
            <a:r>
              <a:rPr lang="en-US" altLang="zh-CN" sz="3600" b="1" dirty="0">
                <a:latin typeface="Times New Roman" pitchFamily="18" charset="0"/>
              </a:rPr>
              <a:t>A. What is a gene?</a:t>
            </a:r>
          </a:p>
          <a:p>
            <a:pPr algn="l" eaLnBrk="1" hangingPunct="1"/>
            <a:r>
              <a:rPr lang="en-US" altLang="zh-CN" sz="3600" b="1" dirty="0">
                <a:latin typeface="Times New Roman" pitchFamily="18" charset="0"/>
              </a:rPr>
              <a:t>B. What are the various structures of DNA?</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468313" y="404813"/>
            <a:ext cx="8229600" cy="1143000"/>
          </a:xfrm>
        </p:spPr>
        <p:txBody>
          <a:bodyPr/>
          <a:lstStyle/>
          <a:p>
            <a:pPr eaLnBrk="1" hangingPunct="1"/>
            <a:r>
              <a:rPr lang="en-US" altLang="zh-CN" sz="4800" b="1" dirty="0">
                <a:solidFill>
                  <a:srgbClr val="0000FF"/>
                </a:solidFill>
                <a:latin typeface="Times New Roman" pitchFamily="18" charset="0"/>
              </a:rPr>
              <a:t>Bacteria contain chromosomes and extrachromosomal DNA</a:t>
            </a:r>
          </a:p>
        </p:txBody>
      </p:sp>
      <p:sp>
        <p:nvSpPr>
          <p:cNvPr id="32771" name="Rectangle 3"/>
          <p:cNvSpPr>
            <a:spLocks noGrp="1" noChangeArrowheads="1"/>
          </p:cNvSpPr>
          <p:nvPr>
            <p:ph type="body" sz="half" idx="1"/>
          </p:nvPr>
        </p:nvSpPr>
        <p:spPr/>
        <p:txBody>
          <a:bodyPr/>
          <a:lstStyle/>
          <a:p>
            <a:pPr eaLnBrk="1" hangingPunct="1">
              <a:spcBef>
                <a:spcPct val="0"/>
              </a:spcBef>
              <a:buFontTx/>
              <a:buNone/>
            </a:pPr>
            <a:endParaRPr lang="en-US" altLang="zh-CN" sz="1800" dirty="0"/>
          </a:p>
          <a:p>
            <a:pPr eaLnBrk="1" hangingPunct="1">
              <a:buFontTx/>
              <a:buNone/>
            </a:pPr>
            <a:r>
              <a:rPr kumimoji="1" lang="en-US" altLang="zh-CN" sz="2800" b="1" dirty="0">
                <a:latin typeface="Times New Roman" pitchFamily="18" charset="0"/>
              </a:rPr>
              <a:t>    The contour length of </a:t>
            </a:r>
            <a:r>
              <a:rPr kumimoji="1" lang="en-US" altLang="zh-CN" sz="2800" b="1" i="1" dirty="0">
                <a:latin typeface="Times New Roman" pitchFamily="18" charset="0"/>
              </a:rPr>
              <a:t>E. coli</a:t>
            </a:r>
            <a:r>
              <a:rPr kumimoji="1" lang="en-US" altLang="zh-CN" sz="2800" b="1" dirty="0">
                <a:latin typeface="Times New Roman" pitchFamily="18" charset="0"/>
              </a:rPr>
              <a:t> chromosome (1.7 mm) is about 850 times the length of the </a:t>
            </a:r>
            <a:r>
              <a:rPr kumimoji="1" lang="en-US" altLang="zh-CN" sz="2800" b="1" i="1" dirty="0">
                <a:latin typeface="Times New Roman" pitchFamily="18" charset="0"/>
              </a:rPr>
              <a:t>E. coli</a:t>
            </a:r>
            <a:r>
              <a:rPr kumimoji="1" lang="en-US" altLang="zh-CN" sz="2800" b="1" dirty="0">
                <a:latin typeface="Times New Roman" pitchFamily="18" charset="0"/>
              </a:rPr>
              <a:t> cell (2 </a:t>
            </a:r>
            <a:r>
              <a:rPr kumimoji="1" lang="en-US" altLang="zh-CN" sz="2800" b="1" dirty="0">
                <a:latin typeface="Symbol" pitchFamily="18" charset="2"/>
              </a:rPr>
              <a:t>m</a:t>
            </a:r>
            <a:r>
              <a:rPr kumimoji="1" lang="en-US" altLang="zh-CN" sz="2800" b="1" dirty="0">
                <a:latin typeface="Times New Roman" pitchFamily="18" charset="0"/>
              </a:rPr>
              <a:t>m). Thus </a:t>
            </a:r>
            <a:r>
              <a:rPr kumimoji="1" lang="en-US" altLang="zh-CN" sz="2800" b="1" dirty="0">
                <a:solidFill>
                  <a:srgbClr val="FF0000"/>
                </a:solidFill>
                <a:latin typeface="Times New Roman" pitchFamily="18" charset="0"/>
              </a:rPr>
              <a:t>bacterial DNA must have a tightly </a:t>
            </a:r>
            <a:r>
              <a:rPr kumimoji="1" lang="en-US" altLang="zh-CN" sz="2800" b="1" dirty="0">
                <a:solidFill>
                  <a:srgbClr val="0000FF"/>
                </a:solidFill>
                <a:latin typeface="Times New Roman" pitchFamily="18" charset="0"/>
              </a:rPr>
              <a:t>compacted</a:t>
            </a:r>
            <a:r>
              <a:rPr kumimoji="1" lang="en-US" altLang="zh-CN" sz="2800" b="1" dirty="0">
                <a:solidFill>
                  <a:srgbClr val="FF0000"/>
                </a:solidFill>
                <a:latin typeface="Times New Roman" pitchFamily="18" charset="0"/>
              </a:rPr>
              <a:t> tertiary structure.</a:t>
            </a:r>
            <a:r>
              <a:rPr lang="en-US" altLang="zh-CN" sz="2800" b="1" dirty="0">
                <a:solidFill>
                  <a:srgbClr val="FF0000"/>
                </a:solidFill>
                <a:latin typeface="Times New Roman" pitchFamily="18" charset="0"/>
              </a:rPr>
              <a:t> </a:t>
            </a:r>
          </a:p>
        </p:txBody>
      </p:sp>
      <p:pic>
        <p:nvPicPr>
          <p:cNvPr id="32772" name="Picture 7"/>
          <p:cNvPicPr>
            <a:picLocks noGrp="1" noChangeAspect="1" noChangeArrowheads="1"/>
          </p:cNvPicPr>
          <p:nvPr>
            <p:ph sz="half" idx="2"/>
          </p:nvPr>
        </p:nvPicPr>
        <p:blipFill>
          <a:blip r:embed="rId2"/>
          <a:srcRect/>
          <a:stretch>
            <a:fillRect/>
          </a:stretch>
        </p:blipFill>
        <p:spPr>
          <a:xfrm>
            <a:off x="4648200" y="2668588"/>
            <a:ext cx="4038600" cy="2389187"/>
          </a:xfrm>
        </p:spPr>
      </p:pic>
    </p:spTree>
  </p:cSld>
  <p:clrMapOvr>
    <a:masterClrMapping/>
  </p:clrMapOvr>
  <p:transition advClick="0"/>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p:cNvSpPr>
            <a:spLocks noGrp="1" noChangeArrowheads="1"/>
          </p:cNvSpPr>
          <p:nvPr>
            <p:ph type="body" idx="4294967295"/>
          </p:nvPr>
        </p:nvSpPr>
        <p:spPr>
          <a:xfrm>
            <a:off x="0" y="0"/>
            <a:ext cx="9144000" cy="6858000"/>
          </a:xfrm>
        </p:spPr>
        <p:txBody>
          <a:bodyPr/>
          <a:lstStyle/>
          <a:p>
            <a:pPr eaLnBrk="1" hangingPunct="1">
              <a:spcBef>
                <a:spcPct val="0"/>
              </a:spcBef>
              <a:buFontTx/>
              <a:buNone/>
            </a:pPr>
            <a:endParaRPr lang="en-US" altLang="zh-CN" sz="3600" dirty="0"/>
          </a:p>
          <a:p>
            <a:pPr eaLnBrk="1" hangingPunct="1"/>
            <a:r>
              <a:rPr lang="en-US" altLang="zh-CN" b="1" dirty="0">
                <a:latin typeface="Times New Roman" pitchFamily="18" charset="0"/>
              </a:rPr>
              <a:t>Many bacteria contain one or more small, circular DNA molecules that are free in cytosol, and they are called </a:t>
            </a:r>
            <a:r>
              <a:rPr lang="en-US" altLang="zh-CN" b="1" dirty="0">
                <a:solidFill>
                  <a:srgbClr val="FF0000"/>
                </a:solidFill>
                <a:latin typeface="Times New Roman" pitchFamily="18" charset="0"/>
              </a:rPr>
              <a:t>plasmids</a:t>
            </a:r>
            <a:r>
              <a:rPr lang="en-US" altLang="zh-CN" b="1" dirty="0">
                <a:latin typeface="Times New Roman" pitchFamily="18" charset="0"/>
              </a:rPr>
              <a:t>.</a:t>
            </a:r>
            <a:r>
              <a:rPr lang="en-US" altLang="zh-CN" b="1" dirty="0">
                <a:solidFill>
                  <a:srgbClr val="FF0000"/>
                </a:solidFill>
                <a:latin typeface="Times New Roman" pitchFamily="18" charset="0"/>
              </a:rPr>
              <a:t> </a:t>
            </a:r>
          </a:p>
          <a:p>
            <a:pPr eaLnBrk="1" hangingPunct="1"/>
            <a:r>
              <a:rPr lang="en-US" altLang="zh-CN" b="1" dirty="0">
                <a:latin typeface="Times New Roman" pitchFamily="18" charset="0"/>
              </a:rPr>
              <a:t>Most plasmids are only a few thousand bp long, but some contain over 100k bp. </a:t>
            </a:r>
          </a:p>
          <a:p>
            <a:pPr eaLnBrk="1" hangingPunct="1"/>
            <a:r>
              <a:rPr lang="en-US" altLang="zh-CN" b="1" dirty="0">
                <a:latin typeface="Times New Roman" pitchFamily="18" charset="0"/>
              </a:rPr>
              <a:t>Plasmids have been found in yeast and other fungi as well as in bacteria. </a:t>
            </a:r>
          </a:p>
          <a:p>
            <a:pPr eaLnBrk="1" hangingPunct="1"/>
            <a:r>
              <a:rPr lang="en-US" altLang="zh-CN" b="1" dirty="0">
                <a:latin typeface="Times New Roman" pitchFamily="18" charset="0"/>
              </a:rPr>
              <a:t>Plasmids carry genetic information and undergo replication to yield daughter plasmids, which pass into the daughter cells at cell division. </a:t>
            </a:r>
          </a:p>
          <a:p>
            <a:pPr eaLnBrk="1" hangingPunct="1"/>
            <a:endParaRPr lang="en-US" altLang="zh-CN" b="1" dirty="0">
              <a:latin typeface="Times New Roman" pitchFamily="18" charset="0"/>
            </a:endParaRPr>
          </a:p>
        </p:txBody>
      </p:sp>
    </p:spTree>
  </p:cSld>
  <p:clrMapOvr>
    <a:masterClrMapping/>
  </p:clrMapOvr>
  <p:transition advClick="0"/>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Box 5"/>
          <p:cNvSpPr txBox="1">
            <a:spLocks noChangeArrowheads="1"/>
          </p:cNvSpPr>
          <p:nvPr/>
        </p:nvSpPr>
        <p:spPr bwMode="auto">
          <a:xfrm>
            <a:off x="971600" y="5589240"/>
            <a:ext cx="7084312" cy="769441"/>
          </a:xfrm>
          <a:prstGeom prst="rect">
            <a:avLst/>
          </a:prstGeom>
          <a:noFill/>
          <a:ln w="9525">
            <a:noFill/>
            <a:miter lim="800000"/>
            <a:headEnd/>
            <a:tailEnd/>
          </a:ln>
        </p:spPr>
        <p:txBody>
          <a:bodyPr wrap="none">
            <a:spAutoFit/>
          </a:bodyPr>
          <a:lstStyle/>
          <a:p>
            <a:r>
              <a:rPr lang="en-US" altLang="zh-CN" sz="4400" b="1" dirty="0">
                <a:solidFill>
                  <a:srgbClr val="0000FF"/>
                </a:solidFill>
                <a:latin typeface="Times New Roman" pitchFamily="18" charset="0"/>
              </a:rPr>
              <a:t>DNA from a lysed </a:t>
            </a:r>
            <a:r>
              <a:rPr lang="en-US" altLang="zh-CN" sz="4400" b="1" i="1" dirty="0">
                <a:solidFill>
                  <a:srgbClr val="0000FF"/>
                </a:solidFill>
                <a:latin typeface="Times New Roman" pitchFamily="18" charset="0"/>
              </a:rPr>
              <a:t>E. coli</a:t>
            </a:r>
            <a:r>
              <a:rPr lang="en-US" altLang="zh-CN" sz="4400" b="1" dirty="0">
                <a:solidFill>
                  <a:srgbClr val="0000FF"/>
                </a:solidFill>
                <a:latin typeface="Times New Roman" pitchFamily="18" charset="0"/>
              </a:rPr>
              <a:t> cell</a:t>
            </a:r>
          </a:p>
        </p:txBody>
      </p:sp>
      <p:pic>
        <p:nvPicPr>
          <p:cNvPr id="34819" name="Picture 6"/>
          <p:cNvPicPr>
            <a:picLocks noChangeAspect="1" noChangeArrowheads="1"/>
          </p:cNvPicPr>
          <p:nvPr/>
        </p:nvPicPr>
        <p:blipFill>
          <a:blip r:embed="rId2"/>
          <a:srcRect/>
          <a:stretch>
            <a:fillRect/>
          </a:stretch>
        </p:blipFill>
        <p:spPr bwMode="auto">
          <a:xfrm>
            <a:off x="1116013" y="549275"/>
            <a:ext cx="6573837" cy="4676775"/>
          </a:xfrm>
          <a:prstGeom prst="rect">
            <a:avLst/>
          </a:prstGeom>
          <a:noFill/>
          <a:ln w="9525">
            <a:noFill/>
            <a:miter lim="800000"/>
            <a:headEnd/>
            <a:tailEnd/>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3"/>
          <p:cNvSpPr>
            <a:spLocks noGrp="1" noChangeArrowheads="1"/>
          </p:cNvSpPr>
          <p:nvPr>
            <p:ph type="body" idx="4294967295"/>
          </p:nvPr>
        </p:nvSpPr>
        <p:spPr>
          <a:xfrm>
            <a:off x="0" y="333375"/>
            <a:ext cx="9144000" cy="6237288"/>
          </a:xfrm>
        </p:spPr>
        <p:txBody>
          <a:bodyPr/>
          <a:lstStyle/>
          <a:p>
            <a:pPr eaLnBrk="1" hangingPunct="1"/>
            <a:endParaRPr lang="en-US" altLang="zh-CN" sz="2800" b="1" dirty="0">
              <a:latin typeface="Times New Roman" pitchFamily="18" charset="0"/>
            </a:endParaRPr>
          </a:p>
          <a:p>
            <a:pPr eaLnBrk="1" hangingPunct="1"/>
            <a:r>
              <a:rPr lang="en-US" altLang="zh-CN" sz="2800" b="1" dirty="0">
                <a:latin typeface="Times New Roman" pitchFamily="18" charset="0"/>
              </a:rPr>
              <a:t>In many cases plasmids confer no obvious advantage on their host, and solely target for self-propagation. However, some plasmids carry genes that make a host bacterium </a:t>
            </a:r>
            <a:r>
              <a:rPr lang="en-US" altLang="zh-CN" sz="2800" b="1" dirty="0">
                <a:solidFill>
                  <a:srgbClr val="FF0000"/>
                </a:solidFill>
                <a:latin typeface="Times New Roman" pitchFamily="18" charset="0"/>
              </a:rPr>
              <a:t>resistant</a:t>
            </a:r>
            <a:r>
              <a:rPr lang="en-US" altLang="zh-CN" sz="2800" b="1" dirty="0">
                <a:latin typeface="Times New Roman" pitchFamily="18" charset="0"/>
              </a:rPr>
              <a:t> to antibacterial agents. </a:t>
            </a:r>
          </a:p>
          <a:p>
            <a:pPr eaLnBrk="1" hangingPunct="1"/>
            <a:r>
              <a:rPr lang="en-US" altLang="zh-CN" sz="2800" b="1" dirty="0">
                <a:latin typeface="Times New Roman" pitchFamily="18" charset="0"/>
              </a:rPr>
              <a:t>Some plasmids could be temporarily incorporated into the chromosomal DNA, later to be excised in a precise manner by means of specialized recombination processes. </a:t>
            </a:r>
          </a:p>
          <a:p>
            <a:pPr eaLnBrk="1" hangingPunct="1"/>
            <a:r>
              <a:rPr lang="en-US" altLang="zh-CN" sz="2800" b="1" dirty="0">
                <a:latin typeface="Times New Roman" pitchFamily="18" charset="0"/>
              </a:rPr>
              <a:t>Plasmids are quite easily isolated intact from bacteria and yeast cells, and are the central component of the modern technologies used to isolate, clone, and artificially modify genes.</a:t>
            </a:r>
          </a:p>
          <a:p>
            <a:pPr eaLnBrk="1" hangingPunct="1"/>
            <a:endParaRPr lang="en-US" altLang="zh-CN" sz="2800" b="1" dirty="0">
              <a:latin typeface="Times New Roman" pitchFamily="18" charset="0"/>
            </a:endParaRPr>
          </a:p>
        </p:txBody>
      </p:sp>
    </p:spTree>
  </p:cSld>
  <p:clrMapOvr>
    <a:masterClrMapping/>
  </p:clrMapOvr>
  <p:transition advClick="0"/>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0" y="404664"/>
            <a:ext cx="9144000" cy="1143000"/>
          </a:xfrm>
        </p:spPr>
        <p:txBody>
          <a:bodyPr/>
          <a:lstStyle/>
          <a:p>
            <a:pPr eaLnBrk="1" hangingPunct="1"/>
            <a:r>
              <a:rPr lang="en-US" altLang="zh-CN" sz="4800" b="1" dirty="0">
                <a:solidFill>
                  <a:srgbClr val="0000FF"/>
                </a:solidFill>
                <a:latin typeface="Times New Roman" pitchFamily="18" charset="0"/>
              </a:rPr>
              <a:t>Eukaryotic cells contain more DNA than prokaryotic cells</a:t>
            </a:r>
          </a:p>
        </p:txBody>
      </p:sp>
      <p:sp>
        <p:nvSpPr>
          <p:cNvPr id="36867" name="Rectangle 3"/>
          <p:cNvSpPr>
            <a:spLocks noGrp="1" noChangeArrowheads="1"/>
          </p:cNvSpPr>
          <p:nvPr>
            <p:ph type="body" idx="1"/>
          </p:nvPr>
        </p:nvSpPr>
        <p:spPr>
          <a:xfrm>
            <a:off x="0" y="1905000"/>
            <a:ext cx="9144000" cy="4953000"/>
          </a:xfrm>
        </p:spPr>
        <p:txBody>
          <a:bodyPr/>
          <a:lstStyle/>
          <a:p>
            <a:pPr eaLnBrk="1" hangingPunct="1">
              <a:lnSpc>
                <a:spcPct val="90000"/>
              </a:lnSpc>
            </a:pPr>
            <a:r>
              <a:rPr kumimoji="1" lang="en-US" altLang="zh-CN" b="1" dirty="0">
                <a:latin typeface="Times New Roman" pitchFamily="18" charset="0"/>
              </a:rPr>
              <a:t>Human and many other mammals have about 600 times as much DNA as </a:t>
            </a:r>
            <a:r>
              <a:rPr kumimoji="1" lang="en-US" altLang="zh-CN" b="1" i="1" dirty="0">
                <a:latin typeface="Times New Roman" pitchFamily="18" charset="0"/>
              </a:rPr>
              <a:t>E. coli</a:t>
            </a:r>
            <a:r>
              <a:rPr kumimoji="1" lang="en-US" altLang="zh-CN" b="1" dirty="0">
                <a:latin typeface="Times New Roman" pitchFamily="18" charset="0"/>
              </a:rPr>
              <a:t>. </a:t>
            </a:r>
          </a:p>
          <a:p>
            <a:pPr eaLnBrk="1" hangingPunct="1">
              <a:lnSpc>
                <a:spcPct val="90000"/>
              </a:lnSpc>
            </a:pPr>
            <a:r>
              <a:rPr kumimoji="1" lang="en-US" altLang="zh-CN" b="1" dirty="0">
                <a:latin typeface="Times New Roman" pitchFamily="18" charset="0"/>
              </a:rPr>
              <a:t>Eukaryotic genome contains a greater proportion  of apparently </a:t>
            </a:r>
            <a:r>
              <a:rPr kumimoji="1" lang="en-US" altLang="zh-CN" b="1" dirty="0">
                <a:solidFill>
                  <a:srgbClr val="FF0000"/>
                </a:solidFill>
                <a:latin typeface="Times New Roman" pitchFamily="18" charset="0"/>
              </a:rPr>
              <a:t>noncoding DNA</a:t>
            </a:r>
            <a:r>
              <a:rPr kumimoji="1" lang="en-US" altLang="zh-CN" b="1" dirty="0">
                <a:latin typeface="Times New Roman" pitchFamily="18" charset="0"/>
              </a:rPr>
              <a:t>. There are roughly 50 genes per millimeter of human DNA, compared with over 2,500 genes per millimeter of  </a:t>
            </a:r>
            <a:r>
              <a:rPr kumimoji="1" lang="en-US" altLang="zh-CN" b="1" i="1" dirty="0">
                <a:latin typeface="Times New Roman" pitchFamily="18" charset="0"/>
              </a:rPr>
              <a:t>E. coli </a:t>
            </a:r>
            <a:r>
              <a:rPr kumimoji="1" lang="en-US" altLang="zh-CN" b="1" dirty="0">
                <a:latin typeface="Times New Roman" pitchFamily="18" charset="0"/>
              </a:rPr>
              <a:t>DNA.</a:t>
            </a:r>
          </a:p>
          <a:p>
            <a:pPr eaLnBrk="1" hangingPunct="1">
              <a:lnSpc>
                <a:spcPct val="90000"/>
              </a:lnSpc>
            </a:pPr>
            <a:r>
              <a:rPr kumimoji="1" lang="en-US" altLang="zh-CN" b="1" dirty="0">
                <a:latin typeface="Times New Roman" pitchFamily="18" charset="0"/>
              </a:rPr>
              <a:t>Less than one-third of human genomic DNA consists of genes. Much of the remainder consists of repeated sequences of various types. </a:t>
            </a:r>
          </a:p>
          <a:p>
            <a:pPr eaLnBrk="1" hangingPunct="1">
              <a:lnSpc>
                <a:spcPct val="90000"/>
              </a:lnSpc>
            </a:pPr>
            <a:endParaRPr kumimoji="1" lang="en-US" altLang="zh-CN" b="1" dirty="0">
              <a:latin typeface="Times New Roman" pitchFamily="18" charset="0"/>
            </a:endParaRPr>
          </a:p>
          <a:p>
            <a:pPr eaLnBrk="1" hangingPunct="1">
              <a:lnSpc>
                <a:spcPct val="90000"/>
              </a:lnSpc>
            </a:pPr>
            <a:endParaRPr kumimoji="1" lang="en-US" altLang="zh-CN" b="1" dirty="0">
              <a:latin typeface="Times New Roman" pitchFamily="18" charset="0"/>
            </a:endParaRPr>
          </a:p>
        </p:txBody>
      </p:sp>
    </p:spTree>
  </p:cSld>
  <p:clrMapOvr>
    <a:masterClrMapping/>
  </p:clrMapOvr>
  <p:transition advClick="0"/>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ext Box 3"/>
          <p:cNvSpPr txBox="1">
            <a:spLocks noChangeArrowheads="1"/>
          </p:cNvSpPr>
          <p:nvPr/>
        </p:nvSpPr>
        <p:spPr bwMode="auto">
          <a:xfrm>
            <a:off x="4787900" y="1052513"/>
            <a:ext cx="3889375" cy="4362450"/>
          </a:xfrm>
          <a:prstGeom prst="rect">
            <a:avLst/>
          </a:prstGeom>
          <a:noFill/>
          <a:ln w="9525">
            <a:noFill/>
            <a:miter lim="800000"/>
            <a:headEnd/>
            <a:tailEnd/>
          </a:ln>
        </p:spPr>
        <p:txBody>
          <a:bodyPr>
            <a:spAutoFit/>
          </a:bodyPr>
          <a:lstStyle/>
          <a:p>
            <a:pPr eaLnBrk="0" hangingPunct="0">
              <a:spcBef>
                <a:spcPct val="50000"/>
              </a:spcBef>
            </a:pPr>
            <a:r>
              <a:rPr kumimoji="1" lang="en-US" altLang="zh-CN" sz="2800" b="1" dirty="0">
                <a:latin typeface="Times New Roman" pitchFamily="18" charset="0"/>
              </a:rPr>
              <a:t>Microscopic observation of nuclei in dividing eukaryotic cells has shown that the genetic material is subdivided into chromosomes, with diploid number depending upon the species.</a:t>
            </a:r>
          </a:p>
        </p:txBody>
      </p:sp>
      <p:pic>
        <p:nvPicPr>
          <p:cNvPr id="37891" name="Picture 5"/>
          <p:cNvPicPr>
            <a:picLocks noChangeAspect="1" noChangeArrowheads="1"/>
          </p:cNvPicPr>
          <p:nvPr/>
        </p:nvPicPr>
        <p:blipFill>
          <a:blip r:embed="rId2"/>
          <a:srcRect/>
          <a:stretch>
            <a:fillRect/>
          </a:stretch>
        </p:blipFill>
        <p:spPr bwMode="auto">
          <a:xfrm>
            <a:off x="1042988" y="404813"/>
            <a:ext cx="3048000" cy="5435600"/>
          </a:xfrm>
          <a:prstGeom prst="rect">
            <a:avLst/>
          </a:prstGeom>
          <a:noFill/>
          <a:ln w="9525">
            <a:noFill/>
            <a:miter lim="800000"/>
            <a:headEnd/>
            <a:tailEnd/>
          </a:ln>
        </p:spPr>
      </p:pic>
      <p:sp>
        <p:nvSpPr>
          <p:cNvPr id="37892" name="Text Box 6"/>
          <p:cNvSpPr txBox="1">
            <a:spLocks noChangeArrowheads="1"/>
          </p:cNvSpPr>
          <p:nvPr/>
        </p:nvSpPr>
        <p:spPr bwMode="auto">
          <a:xfrm>
            <a:off x="395288" y="5876925"/>
            <a:ext cx="3965575" cy="579438"/>
          </a:xfrm>
          <a:prstGeom prst="rect">
            <a:avLst/>
          </a:prstGeom>
          <a:noFill/>
          <a:ln w="9525">
            <a:noFill/>
            <a:miter lim="800000"/>
            <a:headEnd/>
            <a:tailEnd/>
          </a:ln>
        </p:spPr>
        <p:txBody>
          <a:bodyPr wrap="none">
            <a:spAutoFit/>
          </a:bodyPr>
          <a:lstStyle/>
          <a:p>
            <a:r>
              <a:rPr lang="en-US" altLang="zh-CN" sz="3200" b="1" dirty="0">
                <a:solidFill>
                  <a:srgbClr val="0000FF"/>
                </a:solidFill>
                <a:latin typeface="Times New Roman" pitchFamily="18" charset="0"/>
              </a:rPr>
              <a:t>Human chromosomes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5399" y="764704"/>
            <a:ext cx="9144000" cy="1143000"/>
          </a:xfrm>
        </p:spPr>
        <p:txBody>
          <a:bodyPr/>
          <a:lstStyle/>
          <a:p>
            <a:pPr eaLnBrk="1" hangingPunct="1"/>
            <a:r>
              <a:rPr lang="en-US" altLang="zh-CN" b="1" dirty="0">
                <a:solidFill>
                  <a:srgbClr val="0000FF"/>
                </a:solidFill>
                <a:latin typeface="Times New Roman" pitchFamily="18" charset="0"/>
              </a:rPr>
              <a:t>Organelles of eukaryotic cells, including mitochondria and chloroplasts, also contain DNA</a:t>
            </a:r>
          </a:p>
        </p:txBody>
      </p:sp>
      <p:sp>
        <p:nvSpPr>
          <p:cNvPr id="39939" name="Rectangle 3"/>
          <p:cNvSpPr>
            <a:spLocks noGrp="1" noChangeArrowheads="1"/>
          </p:cNvSpPr>
          <p:nvPr>
            <p:ph type="body" idx="1"/>
          </p:nvPr>
        </p:nvSpPr>
        <p:spPr>
          <a:xfrm>
            <a:off x="10798" y="2780928"/>
            <a:ext cx="9144000" cy="4953000"/>
          </a:xfrm>
        </p:spPr>
        <p:txBody>
          <a:bodyPr/>
          <a:lstStyle/>
          <a:p>
            <a:pPr eaLnBrk="1" hangingPunct="1">
              <a:lnSpc>
                <a:spcPct val="90000"/>
              </a:lnSpc>
              <a:buFontTx/>
              <a:buNone/>
            </a:pPr>
            <a:r>
              <a:rPr lang="en-US" altLang="zh-CN" b="1" dirty="0">
                <a:latin typeface="Times New Roman" pitchFamily="18" charset="0"/>
              </a:rPr>
              <a:t>   Mitochondrial DNA codes for the mitochondrial tRNAs and rRNAs and for a few mitochondrial proteins. More than 95% of the mitochondrial proteins are coded by nuclear DNA.</a:t>
            </a:r>
            <a:r>
              <a:rPr lang="en-US" altLang="zh-CN" b="1" dirty="0">
                <a:solidFill>
                  <a:srgbClr val="FF0000"/>
                </a:solidFill>
                <a:latin typeface="Times New Roman" pitchFamily="18" charset="0"/>
              </a:rPr>
              <a:t> </a:t>
            </a:r>
            <a:endParaRPr lang="en-US" altLang="zh-CN" b="1" dirty="0">
              <a:latin typeface="Times New Roman" pitchFamily="18" charset="0"/>
            </a:endParaRPr>
          </a:p>
        </p:txBody>
      </p:sp>
    </p:spTree>
  </p:cSld>
  <p:clrMapOvr>
    <a:masterClrMapping/>
  </p:clrMapOvr>
  <p:transition advClick="0"/>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0" y="0"/>
            <a:ext cx="9144000" cy="1143000"/>
          </a:xfrm>
        </p:spPr>
        <p:txBody>
          <a:bodyPr/>
          <a:lstStyle/>
          <a:p>
            <a:pPr eaLnBrk="1" hangingPunct="1"/>
            <a:r>
              <a:rPr lang="en-US" altLang="zh-CN" sz="4800" b="1" dirty="0">
                <a:solidFill>
                  <a:srgbClr val="0000FF"/>
                </a:solidFill>
                <a:latin typeface="Times New Roman" pitchFamily="18" charset="0"/>
              </a:rPr>
              <a:t>6. DNA supercoiling</a:t>
            </a:r>
          </a:p>
        </p:txBody>
      </p:sp>
      <p:sp>
        <p:nvSpPr>
          <p:cNvPr id="41987" name="Rectangle 3"/>
          <p:cNvSpPr>
            <a:spLocks noGrp="1" noChangeArrowheads="1"/>
          </p:cNvSpPr>
          <p:nvPr>
            <p:ph type="body" idx="1"/>
          </p:nvPr>
        </p:nvSpPr>
        <p:spPr>
          <a:xfrm>
            <a:off x="0" y="1052513"/>
            <a:ext cx="9144000" cy="4953000"/>
          </a:xfrm>
        </p:spPr>
        <p:txBody>
          <a:bodyPr/>
          <a:lstStyle/>
          <a:p>
            <a:pPr eaLnBrk="1" hangingPunct="1"/>
            <a:r>
              <a:rPr lang="en-US" altLang="zh-CN" sz="2800" b="1" dirty="0">
                <a:latin typeface="Times New Roman" pitchFamily="18" charset="0"/>
              </a:rPr>
              <a:t>Cellular DNA is highly </a:t>
            </a:r>
            <a:r>
              <a:rPr lang="en-US" altLang="zh-CN" sz="2800" b="1" dirty="0">
                <a:solidFill>
                  <a:srgbClr val="FF0000"/>
                </a:solidFill>
                <a:latin typeface="Times New Roman" pitchFamily="18" charset="0"/>
              </a:rPr>
              <a:t>compacted</a:t>
            </a:r>
            <a:r>
              <a:rPr lang="en-US" altLang="zh-CN" sz="2800" b="1" dirty="0">
                <a:latin typeface="Times New Roman" pitchFamily="18" charset="0"/>
              </a:rPr>
              <a:t>. But the folding mechanism must permit access to the information in the DNA.</a:t>
            </a:r>
          </a:p>
          <a:p>
            <a:pPr eaLnBrk="1" hangingPunct="1"/>
            <a:r>
              <a:rPr lang="en-US" altLang="zh-CN" sz="2800" b="1" dirty="0">
                <a:latin typeface="Times New Roman" pitchFamily="18" charset="0"/>
              </a:rPr>
              <a:t>An intrinsic property of DNA tertiary structure</a:t>
            </a:r>
          </a:p>
          <a:p>
            <a:pPr eaLnBrk="1" hangingPunct="1"/>
            <a:r>
              <a:rPr lang="en-US" altLang="zh-CN" sz="2800" b="1" dirty="0">
                <a:latin typeface="Times New Roman" pitchFamily="18" charset="0"/>
              </a:rPr>
              <a:t>The study of supercoiling benefits greatly from a branch of mathematics called </a:t>
            </a:r>
            <a:r>
              <a:rPr lang="en-US" altLang="zh-CN" sz="2800" b="1" dirty="0">
                <a:solidFill>
                  <a:srgbClr val="FF0000"/>
                </a:solidFill>
                <a:latin typeface="Times New Roman" pitchFamily="18" charset="0"/>
              </a:rPr>
              <a:t>topology</a:t>
            </a:r>
            <a:r>
              <a:rPr lang="en-US" altLang="zh-CN" sz="2800" b="1" dirty="0">
                <a:latin typeface="Times New Roman" pitchFamily="18" charset="0"/>
              </a:rPr>
              <a:t>, the study of the properties of an object that do not change under continuous deformations.</a:t>
            </a:r>
            <a:br>
              <a:rPr lang="en-US" altLang="zh-CN" sz="2800" b="1" dirty="0">
                <a:latin typeface="Times New Roman" pitchFamily="18" charset="0"/>
              </a:rPr>
            </a:br>
            <a:r>
              <a:rPr lang="en-US" altLang="zh-CN" sz="2800" b="1" dirty="0">
                <a:latin typeface="Times New Roman" pitchFamily="18" charset="0"/>
              </a:rPr>
              <a:t>For DNA, continuous deformations would include conformational changes due to thermal motion or an interaction with proteins or other molecules. Discontinuous deformations involve DNA stand breakage.</a:t>
            </a:r>
          </a:p>
        </p:txBody>
      </p:sp>
    </p:spTree>
  </p:cSld>
  <p:clrMapOvr>
    <a:masterClrMapping/>
  </p:clrMapOvr>
  <p:transition advClick="0"/>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ext Box 3"/>
          <p:cNvSpPr txBox="1">
            <a:spLocks noChangeArrowheads="1"/>
          </p:cNvSpPr>
          <p:nvPr/>
        </p:nvSpPr>
        <p:spPr bwMode="auto">
          <a:xfrm>
            <a:off x="5940152" y="4941168"/>
            <a:ext cx="2909899" cy="830997"/>
          </a:xfrm>
          <a:prstGeom prst="rect">
            <a:avLst/>
          </a:prstGeom>
          <a:noFill/>
          <a:ln w="9525">
            <a:noFill/>
            <a:miter lim="800000"/>
            <a:headEnd/>
            <a:tailEnd/>
          </a:ln>
        </p:spPr>
        <p:txBody>
          <a:bodyPr wrap="none">
            <a:spAutoFit/>
          </a:bodyPr>
          <a:lstStyle/>
          <a:p>
            <a:r>
              <a:rPr lang="en-US" altLang="zh-CN" sz="4800" b="1" dirty="0">
                <a:solidFill>
                  <a:srgbClr val="0000FF"/>
                </a:solidFill>
                <a:latin typeface="Times New Roman" pitchFamily="18" charset="0"/>
              </a:rPr>
              <a:t>Supercoils</a:t>
            </a:r>
          </a:p>
        </p:txBody>
      </p:sp>
      <p:pic>
        <p:nvPicPr>
          <p:cNvPr id="43011" name="Picture 4"/>
          <p:cNvPicPr>
            <a:picLocks noChangeAspect="1" noChangeArrowheads="1"/>
          </p:cNvPicPr>
          <p:nvPr/>
        </p:nvPicPr>
        <p:blipFill>
          <a:blip r:embed="rId3"/>
          <a:srcRect/>
          <a:stretch>
            <a:fillRect/>
          </a:stretch>
        </p:blipFill>
        <p:spPr bwMode="auto">
          <a:xfrm>
            <a:off x="539552" y="332656"/>
            <a:ext cx="5456238" cy="6097588"/>
          </a:xfrm>
          <a:prstGeom prst="rect">
            <a:avLst/>
          </a:prstGeom>
          <a:noFill/>
          <a:ln w="9525">
            <a:noFill/>
            <a:miter lim="800000"/>
            <a:headEnd/>
            <a:tailEnd/>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ext Box 3"/>
          <p:cNvSpPr txBox="1">
            <a:spLocks noChangeArrowheads="1"/>
          </p:cNvSpPr>
          <p:nvPr/>
        </p:nvSpPr>
        <p:spPr bwMode="auto">
          <a:xfrm>
            <a:off x="1835150" y="5876925"/>
            <a:ext cx="5113338" cy="769441"/>
          </a:xfrm>
          <a:prstGeom prst="rect">
            <a:avLst/>
          </a:prstGeom>
          <a:noFill/>
          <a:ln w="9525">
            <a:noFill/>
            <a:miter lim="800000"/>
            <a:headEnd/>
            <a:tailEnd/>
          </a:ln>
        </p:spPr>
        <p:txBody>
          <a:bodyPr>
            <a:spAutoFit/>
          </a:bodyPr>
          <a:lstStyle/>
          <a:p>
            <a:pPr algn="ctr" eaLnBrk="0" hangingPunct="0">
              <a:spcBef>
                <a:spcPct val="50000"/>
              </a:spcBef>
            </a:pPr>
            <a:r>
              <a:rPr kumimoji="1" lang="en-US" altLang="zh-CN" sz="4400" b="1" dirty="0">
                <a:solidFill>
                  <a:srgbClr val="0000FF"/>
                </a:solidFill>
                <a:latin typeface="Times New Roman" pitchFamily="18" charset="0"/>
              </a:rPr>
              <a:t>DNA supercoiling</a:t>
            </a:r>
          </a:p>
        </p:txBody>
      </p:sp>
      <p:pic>
        <p:nvPicPr>
          <p:cNvPr id="44035" name="Picture 4"/>
          <p:cNvPicPr>
            <a:picLocks noChangeAspect="1" noChangeArrowheads="1"/>
          </p:cNvPicPr>
          <p:nvPr/>
        </p:nvPicPr>
        <p:blipFill>
          <a:blip r:embed="rId3"/>
          <a:srcRect/>
          <a:stretch>
            <a:fillRect/>
          </a:stretch>
        </p:blipFill>
        <p:spPr bwMode="auto">
          <a:xfrm>
            <a:off x="1912938" y="379413"/>
            <a:ext cx="4730750" cy="5426075"/>
          </a:xfrm>
          <a:prstGeom prst="rect">
            <a:avLst/>
          </a:prstGeom>
          <a:noFill/>
          <a:ln w="9525">
            <a:noFill/>
            <a:miter lim="800000"/>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5613" y="285750"/>
            <a:ext cx="8229600" cy="863600"/>
          </a:xfrm>
        </p:spPr>
        <p:txBody>
          <a:bodyPr/>
          <a:lstStyle/>
          <a:p>
            <a:pPr eaLnBrk="1" hangingPunct="1"/>
            <a:r>
              <a:rPr lang="en-US" altLang="zh-CN" sz="6000" b="1" dirty="0">
                <a:solidFill>
                  <a:srgbClr val="0000FF"/>
                </a:solidFill>
                <a:latin typeface="Times New Roman" pitchFamily="18" charset="0"/>
              </a:rPr>
              <a:t>1. General Introduction</a:t>
            </a:r>
          </a:p>
        </p:txBody>
      </p:sp>
      <p:sp>
        <p:nvSpPr>
          <p:cNvPr id="6147" name="Rectangle 3"/>
          <p:cNvSpPr>
            <a:spLocks noGrp="1" noChangeArrowheads="1"/>
          </p:cNvSpPr>
          <p:nvPr>
            <p:ph type="body" idx="1"/>
          </p:nvPr>
        </p:nvSpPr>
        <p:spPr/>
        <p:txBody>
          <a:bodyPr/>
          <a:lstStyle/>
          <a:p>
            <a:pPr eaLnBrk="1" hangingPunct="1">
              <a:lnSpc>
                <a:spcPct val="90000"/>
              </a:lnSpc>
            </a:pPr>
            <a:r>
              <a:rPr lang="en-US" altLang="zh-CN" sz="4000" b="1" dirty="0">
                <a:latin typeface="Times New Roman" pitchFamily="18" charset="0"/>
              </a:rPr>
              <a:t>DNA molecules are the largest macromolecules in the cell and are commonly packaged into structures known as </a:t>
            </a:r>
            <a:r>
              <a:rPr lang="en-US" altLang="zh-CN" sz="4000" b="1" dirty="0">
                <a:solidFill>
                  <a:srgbClr val="FF0000"/>
                </a:solidFill>
                <a:latin typeface="Times New Roman" pitchFamily="18" charset="0"/>
              </a:rPr>
              <a:t>chromosomes</a:t>
            </a:r>
            <a:r>
              <a:rPr lang="en-US" altLang="zh-CN" sz="4000" b="1" dirty="0">
                <a:latin typeface="Times New Roman" pitchFamily="18" charset="0"/>
              </a:rPr>
              <a:t>.</a:t>
            </a:r>
          </a:p>
          <a:p>
            <a:pPr eaLnBrk="1" hangingPunct="1">
              <a:lnSpc>
                <a:spcPct val="90000"/>
              </a:lnSpc>
            </a:pPr>
            <a:r>
              <a:rPr lang="en-US" altLang="zh-CN" sz="4000" b="1" dirty="0">
                <a:latin typeface="Times New Roman" pitchFamily="18" charset="0"/>
              </a:rPr>
              <a:t>A single chromosome may carry thousands of genes.</a:t>
            </a:r>
          </a:p>
          <a:p>
            <a:pPr eaLnBrk="1" hangingPunct="1">
              <a:lnSpc>
                <a:spcPct val="90000"/>
              </a:lnSpc>
            </a:pPr>
            <a:r>
              <a:rPr lang="en-US" altLang="zh-CN" sz="4000" b="1" dirty="0">
                <a:latin typeface="Times New Roman" pitchFamily="18" charset="0"/>
              </a:rPr>
              <a:t>All of a cell’s genes and intergenic DNA form the cellular </a:t>
            </a:r>
            <a:r>
              <a:rPr lang="en-US" altLang="zh-CN" sz="4000" b="1" dirty="0">
                <a:solidFill>
                  <a:srgbClr val="FF0000"/>
                </a:solidFill>
                <a:latin typeface="Times New Roman" pitchFamily="18" charset="0"/>
              </a:rPr>
              <a:t>genome</a:t>
            </a:r>
            <a:r>
              <a:rPr lang="en-US" altLang="zh-CN" sz="4000" b="1" dirty="0">
                <a:latin typeface="Times New Roman" pitchFamily="18" charset="0"/>
              </a:rPr>
              <a:t>.</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ext Box 3"/>
          <p:cNvSpPr txBox="1">
            <a:spLocks noChangeArrowheads="1"/>
          </p:cNvSpPr>
          <p:nvPr/>
        </p:nvSpPr>
        <p:spPr bwMode="auto">
          <a:xfrm>
            <a:off x="765870" y="5733256"/>
            <a:ext cx="7632898" cy="946150"/>
          </a:xfrm>
          <a:prstGeom prst="rect">
            <a:avLst/>
          </a:prstGeom>
          <a:noFill/>
          <a:ln w="9525">
            <a:noFill/>
            <a:miter lim="800000"/>
            <a:headEnd/>
            <a:tailEnd/>
          </a:ln>
        </p:spPr>
        <p:txBody>
          <a:bodyPr wrap="square">
            <a:spAutoFit/>
          </a:bodyPr>
          <a:lstStyle/>
          <a:p>
            <a:pPr algn="ctr" eaLnBrk="0" hangingPunct="0">
              <a:spcBef>
                <a:spcPct val="50000"/>
              </a:spcBef>
            </a:pPr>
            <a:r>
              <a:rPr kumimoji="1" lang="en-US" altLang="zh-CN" sz="2800" b="1" dirty="0">
                <a:solidFill>
                  <a:srgbClr val="0000FF"/>
                </a:solidFill>
                <a:latin typeface="Times New Roman" pitchFamily="18" charset="0"/>
              </a:rPr>
              <a:t>Supercoiling could be introduced by separating the strands of a helical structure.</a:t>
            </a:r>
          </a:p>
        </p:txBody>
      </p:sp>
      <p:pic>
        <p:nvPicPr>
          <p:cNvPr id="45059" name="Picture 4"/>
          <p:cNvPicPr>
            <a:picLocks noChangeAspect="1" noChangeArrowheads="1"/>
          </p:cNvPicPr>
          <p:nvPr/>
        </p:nvPicPr>
        <p:blipFill>
          <a:blip r:embed="rId3"/>
          <a:srcRect/>
          <a:stretch>
            <a:fillRect/>
          </a:stretch>
        </p:blipFill>
        <p:spPr bwMode="auto">
          <a:xfrm>
            <a:off x="900113" y="333375"/>
            <a:ext cx="7364412" cy="5143500"/>
          </a:xfrm>
          <a:prstGeom prst="rect">
            <a:avLst/>
          </a:prstGeom>
          <a:noFill/>
          <a:ln w="9525">
            <a:noFill/>
            <a:miter lim="800000"/>
            <a:headEnd/>
            <a:tailEnd/>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a:xfrm>
            <a:off x="685799" y="5661248"/>
            <a:ext cx="7772400" cy="990600"/>
          </a:xfrm>
        </p:spPr>
        <p:txBody>
          <a:bodyPr/>
          <a:lstStyle/>
          <a:p>
            <a:r>
              <a:rPr lang="en-US" altLang="zh-CN" sz="3600" b="1" dirty="0">
                <a:solidFill>
                  <a:srgbClr val="0000FF"/>
                </a:solidFill>
                <a:latin typeface="Times New Roman" panose="02020603050405020304" pitchFamily="18" charset="0"/>
                <a:cs typeface="Times New Roman" panose="02020603050405020304" pitchFamily="18" charset="0"/>
              </a:rPr>
              <a:t>The effects of replication and transcription on DNA supercoiling</a:t>
            </a:r>
          </a:p>
        </p:txBody>
      </p:sp>
      <p:pic>
        <p:nvPicPr>
          <p:cNvPr id="44036" name="Picture 5" descr="C:\Users\shannon.moloney\AppData\Local\Temp\wzbebd\ch24\figure_24_1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1759" y="243518"/>
            <a:ext cx="2720479" cy="5400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40887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ext Box 3"/>
          <p:cNvSpPr txBox="1">
            <a:spLocks noChangeArrowheads="1"/>
          </p:cNvSpPr>
          <p:nvPr/>
        </p:nvSpPr>
        <p:spPr bwMode="auto">
          <a:xfrm>
            <a:off x="755576" y="5517232"/>
            <a:ext cx="7973337" cy="646331"/>
          </a:xfrm>
          <a:prstGeom prst="rect">
            <a:avLst/>
          </a:prstGeom>
          <a:noFill/>
          <a:ln w="9525">
            <a:noFill/>
            <a:miter lim="800000"/>
            <a:headEnd/>
            <a:tailEnd/>
          </a:ln>
        </p:spPr>
        <p:txBody>
          <a:bodyPr wrap="none">
            <a:spAutoFit/>
          </a:bodyPr>
          <a:lstStyle/>
          <a:p>
            <a:r>
              <a:rPr lang="en-US" altLang="zh-CN" sz="3600" b="1" dirty="0">
                <a:solidFill>
                  <a:srgbClr val="0000FF"/>
                </a:solidFill>
                <a:latin typeface="Times New Roman" pitchFamily="18" charset="0"/>
              </a:rPr>
              <a:t>Relaxed and supercoiled plasmid DNAs</a:t>
            </a:r>
          </a:p>
        </p:txBody>
      </p:sp>
      <p:pic>
        <p:nvPicPr>
          <p:cNvPr id="46083" name="Picture 4"/>
          <p:cNvPicPr>
            <a:picLocks noChangeAspect="1" noChangeArrowheads="1"/>
          </p:cNvPicPr>
          <p:nvPr/>
        </p:nvPicPr>
        <p:blipFill>
          <a:blip r:embed="rId3"/>
          <a:srcRect/>
          <a:stretch>
            <a:fillRect/>
          </a:stretch>
        </p:blipFill>
        <p:spPr bwMode="auto">
          <a:xfrm>
            <a:off x="303213" y="1925638"/>
            <a:ext cx="8535987" cy="3005137"/>
          </a:xfrm>
          <a:prstGeom prst="rect">
            <a:avLst/>
          </a:prstGeom>
          <a:noFill/>
          <a:ln w="9525">
            <a:noFill/>
            <a:miter lim="800000"/>
            <a:headEnd/>
            <a:tailEnd/>
          </a:ln>
        </p:spPr>
      </p:pic>
      <p:sp>
        <p:nvSpPr>
          <p:cNvPr id="46084" name="TextBox 3"/>
          <p:cNvSpPr txBox="1">
            <a:spLocks noChangeArrowheads="1"/>
          </p:cNvSpPr>
          <p:nvPr/>
        </p:nvSpPr>
        <p:spPr bwMode="auto">
          <a:xfrm>
            <a:off x="500063" y="4786313"/>
            <a:ext cx="979487" cy="369887"/>
          </a:xfrm>
          <a:prstGeom prst="rect">
            <a:avLst/>
          </a:prstGeom>
          <a:noFill/>
          <a:ln w="9525">
            <a:noFill/>
            <a:miter lim="800000"/>
            <a:headEnd/>
            <a:tailEnd/>
          </a:ln>
        </p:spPr>
        <p:txBody>
          <a:bodyPr wrap="none">
            <a:spAutoFit/>
          </a:bodyPr>
          <a:lstStyle/>
          <a:p>
            <a:r>
              <a:rPr lang="en-US" altLang="zh-CN" b="1" dirty="0">
                <a:latin typeface="Times New Roman" pitchFamily="18" charset="0"/>
                <a:cs typeface="Times New Roman" pitchFamily="18" charset="0"/>
              </a:rPr>
              <a:t>Relaxed</a:t>
            </a:r>
            <a:endParaRPr lang="zh-CN" altLang="en-US" b="1">
              <a:latin typeface="Times New Roman" pitchFamily="18" charset="0"/>
              <a:cs typeface="Times New Roman" pitchFamily="18" charset="0"/>
            </a:endParaRPr>
          </a:p>
        </p:txBody>
      </p:sp>
      <p:sp>
        <p:nvSpPr>
          <p:cNvPr id="46085" name="TextBox 4"/>
          <p:cNvSpPr txBox="1">
            <a:spLocks noChangeArrowheads="1"/>
          </p:cNvSpPr>
          <p:nvPr/>
        </p:nvSpPr>
        <p:spPr bwMode="auto">
          <a:xfrm>
            <a:off x="4214813" y="4714875"/>
            <a:ext cx="1309687" cy="369888"/>
          </a:xfrm>
          <a:prstGeom prst="rect">
            <a:avLst/>
          </a:prstGeom>
          <a:noFill/>
          <a:ln w="9525">
            <a:noFill/>
            <a:miter lim="800000"/>
            <a:headEnd/>
            <a:tailEnd/>
          </a:ln>
        </p:spPr>
        <p:txBody>
          <a:bodyPr wrap="none">
            <a:spAutoFit/>
          </a:bodyPr>
          <a:lstStyle/>
          <a:p>
            <a:r>
              <a:rPr lang="en-US" altLang="zh-CN" b="1" dirty="0">
                <a:latin typeface="Times New Roman" pitchFamily="18" charset="0"/>
                <a:cs typeface="Times New Roman" pitchFamily="18" charset="0"/>
              </a:rPr>
              <a:t>supercoiled</a:t>
            </a:r>
            <a:endParaRPr lang="zh-CN" altLang="en-US" b="1">
              <a:latin typeface="Times New Roman" pitchFamily="18" charset="0"/>
              <a:cs typeface="Times New Roman" pitchFamily="18"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20956" y="332656"/>
            <a:ext cx="9144000" cy="1143000"/>
          </a:xfrm>
        </p:spPr>
        <p:txBody>
          <a:bodyPr/>
          <a:lstStyle/>
          <a:p>
            <a:pPr eaLnBrk="1" hangingPunct="1"/>
            <a:r>
              <a:rPr lang="en-US" altLang="zh-CN" sz="4600" b="1" dirty="0">
                <a:solidFill>
                  <a:srgbClr val="0000FF"/>
                </a:solidFill>
                <a:latin typeface="Times New Roman" pitchFamily="18" charset="0"/>
              </a:rPr>
              <a:t>Most cellular DNA is underwound</a:t>
            </a:r>
          </a:p>
        </p:txBody>
      </p:sp>
      <p:sp>
        <p:nvSpPr>
          <p:cNvPr id="47107" name="Rectangle 3"/>
          <p:cNvSpPr>
            <a:spLocks noGrp="1" noChangeArrowheads="1"/>
          </p:cNvSpPr>
          <p:nvPr>
            <p:ph type="body" idx="1"/>
          </p:nvPr>
        </p:nvSpPr>
        <p:spPr>
          <a:xfrm>
            <a:off x="0" y="1905000"/>
            <a:ext cx="9144000" cy="4953000"/>
          </a:xfrm>
        </p:spPr>
        <p:txBody>
          <a:bodyPr/>
          <a:lstStyle/>
          <a:p>
            <a:pPr eaLnBrk="1" hangingPunct="1"/>
            <a:r>
              <a:rPr lang="en-US" altLang="zh-CN" sz="2800" b="1" dirty="0">
                <a:solidFill>
                  <a:srgbClr val="FF0000"/>
                </a:solidFill>
                <a:latin typeface="Times New Roman" pitchFamily="18" charset="0"/>
              </a:rPr>
              <a:t>Underwinding</a:t>
            </a:r>
            <a:r>
              <a:rPr lang="en-US" altLang="zh-CN" sz="2800" b="1" dirty="0">
                <a:latin typeface="Times New Roman" pitchFamily="18" charset="0"/>
              </a:rPr>
              <a:t>: the DNA has fewer helical turns than would be expected for the B-form structure.</a:t>
            </a:r>
          </a:p>
          <a:p>
            <a:pPr eaLnBrk="1" hangingPunct="1"/>
            <a:r>
              <a:rPr lang="en-US" altLang="zh-CN" sz="2800" b="1" dirty="0">
                <a:latin typeface="Times New Roman" pitchFamily="18" charset="0"/>
              </a:rPr>
              <a:t>Every cell actively underwinds its DNA with the aid of enzymatic process. </a:t>
            </a:r>
          </a:p>
          <a:p>
            <a:pPr eaLnBrk="1" hangingPunct="1"/>
            <a:r>
              <a:rPr lang="en-US" altLang="zh-CN" sz="2800" b="1" dirty="0">
                <a:latin typeface="Times New Roman" pitchFamily="18" charset="0"/>
              </a:rPr>
              <a:t>DNA underwinding is defined by topological linking number.</a:t>
            </a:r>
          </a:p>
          <a:p>
            <a:pPr eaLnBrk="1" hangingPunct="1"/>
            <a:r>
              <a:rPr kumimoji="1" lang="en-US" altLang="zh-CN" sz="2800" b="1" dirty="0">
                <a:latin typeface="Times New Roman" pitchFamily="18" charset="0"/>
              </a:rPr>
              <a:t>The linking number, </a:t>
            </a:r>
            <a:r>
              <a:rPr kumimoji="1" lang="en-US" altLang="zh-CN" sz="2800" b="1" i="1" dirty="0">
                <a:solidFill>
                  <a:srgbClr val="FF0000"/>
                </a:solidFill>
                <a:latin typeface="Times New Roman" pitchFamily="18" charset="0"/>
              </a:rPr>
              <a:t>Lk</a:t>
            </a:r>
            <a:r>
              <a:rPr kumimoji="1" lang="en-US" altLang="zh-CN" sz="2800" b="1" dirty="0">
                <a:latin typeface="Times New Roman" pitchFamily="18" charset="0"/>
              </a:rPr>
              <a:t>, can be defined as the number of times the second strand pierces the surface of the first strand. </a:t>
            </a:r>
          </a:p>
          <a:p>
            <a:pPr eaLnBrk="1" hangingPunct="1"/>
            <a:endParaRPr lang="en-US" altLang="zh-CN" sz="2800" b="1" dirty="0">
              <a:latin typeface="Times New Roman" pitchFamily="18" charset="0"/>
            </a:endParaRPr>
          </a:p>
        </p:txBody>
      </p:sp>
    </p:spTree>
  </p:cSld>
  <p:clrMapOvr>
    <a:masterClrMapping/>
  </p:clrMapOvr>
  <p:transition advClick="0"/>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360392" y="548680"/>
            <a:ext cx="8534400" cy="685800"/>
          </a:xfrm>
        </p:spPr>
        <p:txBody>
          <a:bodyPr/>
          <a:lstStyle/>
          <a:p>
            <a:pPr eaLnBrk="1" hangingPunct="1">
              <a:lnSpc>
                <a:spcPts val="6000"/>
              </a:lnSpc>
            </a:pPr>
            <a:r>
              <a:rPr lang="en-US" altLang="zh-CN" sz="5400" b="1" dirty="0">
                <a:solidFill>
                  <a:srgbClr val="0000FF"/>
                </a:solidFill>
                <a:latin typeface="Times New Roman" pitchFamily="18" charset="0"/>
              </a:rPr>
              <a:t>Linking number describes supercoiling</a:t>
            </a:r>
          </a:p>
        </p:txBody>
      </p:sp>
      <p:sp>
        <p:nvSpPr>
          <p:cNvPr id="48131" name="Rectangle 21"/>
          <p:cNvSpPr>
            <a:spLocks noChangeArrowheads="1"/>
          </p:cNvSpPr>
          <p:nvPr/>
        </p:nvSpPr>
        <p:spPr bwMode="auto">
          <a:xfrm>
            <a:off x="360392" y="1772816"/>
            <a:ext cx="85344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Times New Roman" panose="02020603050405020304" pitchFamily="18" charset="0"/>
                <a:ea typeface="MS PGothic" panose="020B0600070205080204" pitchFamily="34" charset="-128"/>
              </a:defRPr>
            </a:lvl1pPr>
            <a:lvl2pPr>
              <a:defRPr sz="2400">
                <a:solidFill>
                  <a:schemeClr val="tx1"/>
                </a:solidFill>
                <a:latin typeface="Times New Roman" panose="02020603050405020304" pitchFamily="18" charset="0"/>
                <a:ea typeface="MS PGothic" panose="020B0600070205080204" pitchFamily="34" charset="-128"/>
              </a:defRPr>
            </a:lvl2pPr>
            <a:lvl3pPr marL="1143000" indent="-228600">
              <a:defRPr sz="2400">
                <a:solidFill>
                  <a:schemeClr val="tx1"/>
                </a:solidFill>
                <a:latin typeface="Times New Roman" panose="02020603050405020304" pitchFamily="18" charset="0"/>
                <a:ea typeface="MS PGothic" panose="020B0600070205080204" pitchFamily="34" charset="-128"/>
              </a:defRPr>
            </a:lvl3pPr>
            <a:lvl4pPr marL="1600200" indent="-228600">
              <a:defRPr sz="2400">
                <a:solidFill>
                  <a:schemeClr val="tx1"/>
                </a:solidFill>
                <a:latin typeface="Times New Roman" panose="02020603050405020304" pitchFamily="18" charset="0"/>
                <a:ea typeface="MS PGothic" panose="020B0600070205080204" pitchFamily="34" charset="-128"/>
              </a:defRPr>
            </a:lvl4pPr>
            <a:lvl5pPr marL="2057400" indent="-22860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pPr eaLnBrk="1" hangingPunct="1">
              <a:spcBef>
                <a:spcPct val="20000"/>
              </a:spcBef>
              <a:buFontTx/>
              <a:buChar char="•"/>
            </a:pPr>
            <a:r>
              <a:rPr lang="en-US" altLang="zh-CN" sz="2800" b="1" dirty="0">
                <a:cs typeface="Times New Roman" panose="02020603050405020304" pitchFamily="18" charset="0"/>
              </a:rPr>
              <a:t>In circular DNA, changing the helical turns requires breaking a strand transiently.</a:t>
            </a:r>
          </a:p>
          <a:p>
            <a:pPr eaLnBrk="1" hangingPunct="1">
              <a:spcBef>
                <a:spcPct val="20000"/>
              </a:spcBef>
              <a:buFontTx/>
              <a:buChar char="•"/>
            </a:pPr>
            <a:r>
              <a:rPr lang="en-US" altLang="zh-CN" sz="2800" b="1" dirty="0">
                <a:cs typeface="Times New Roman" panose="02020603050405020304" pitchFamily="18" charset="0"/>
              </a:rPr>
              <a:t>Linking number in relaxed DNA:</a:t>
            </a:r>
          </a:p>
          <a:p>
            <a:pPr lvl="1" eaLnBrk="1" hangingPunct="1">
              <a:spcBef>
                <a:spcPct val="20000"/>
              </a:spcBef>
            </a:pPr>
            <a:r>
              <a:rPr lang="en-US" altLang="zh-CN" sz="2800" b="1" dirty="0">
                <a:cs typeface="Times New Roman" panose="02020603050405020304" pitchFamily="18" charset="0"/>
              </a:rPr>
              <a:t>  </a:t>
            </a:r>
            <a:r>
              <a:rPr lang="en-US" altLang="zh-CN" sz="2800" b="1" i="1" dirty="0">
                <a:cs typeface="Times New Roman" panose="02020603050405020304" pitchFamily="18" charset="0"/>
              </a:rPr>
              <a:t>Lk</a:t>
            </a:r>
            <a:r>
              <a:rPr lang="en-US" altLang="zh-CN" sz="2800" b="1" dirty="0">
                <a:cs typeface="Times New Roman" panose="02020603050405020304" pitchFamily="18" charset="0"/>
              </a:rPr>
              <a:t> =  #bp </a:t>
            </a:r>
            <a:r>
              <a:rPr lang="en-US" altLang="zh-CN" sz="2800" b="1" dirty="0">
                <a:cs typeface="Times New Roman" panose="02020603050405020304" pitchFamily="18" charset="0"/>
                <a:sym typeface="Symbol" panose="05050102010706020507" pitchFamily="18" charset="2"/>
              </a:rPr>
              <a:t> #bp/turn</a:t>
            </a:r>
            <a:r>
              <a:rPr lang="en-US" altLang="zh-CN" sz="2800" b="1" dirty="0">
                <a:cs typeface="Times New Roman" panose="02020603050405020304" pitchFamily="18" charset="0"/>
              </a:rPr>
              <a:t> </a:t>
            </a:r>
            <a:endParaRPr lang="en-US" altLang="zh-CN" sz="1400" dirty="0">
              <a:latin typeface="Calibri" panose="020F0502020204030204" pitchFamily="34" charset="0"/>
            </a:endParaRPr>
          </a:p>
          <a:p>
            <a:pPr lvl="1" eaLnBrk="1" hangingPunct="1">
              <a:spcBef>
                <a:spcPct val="20000"/>
              </a:spcBef>
            </a:pPr>
            <a:r>
              <a:rPr lang="en-US" altLang="zh-CN" sz="2800" b="1" dirty="0">
                <a:solidFill>
                  <a:srgbClr val="0000FF"/>
                </a:solidFill>
                <a:cs typeface="Times New Roman" panose="02020603050405020304" pitchFamily="18" charset="0"/>
              </a:rPr>
              <a:t>Example: Relaxed circular dsDNA of 2100 bp in the B form (10.5 bp/turn) has</a:t>
            </a:r>
            <a:r>
              <a:rPr lang="en-US" altLang="zh-CN" sz="2800" b="1" i="1" dirty="0">
                <a:solidFill>
                  <a:srgbClr val="0000FF"/>
                </a:solidFill>
                <a:cs typeface="Times New Roman" panose="02020603050405020304" pitchFamily="18" charset="0"/>
              </a:rPr>
              <a:t> </a:t>
            </a:r>
          </a:p>
          <a:p>
            <a:pPr lvl="1" eaLnBrk="1" hangingPunct="1">
              <a:spcBef>
                <a:spcPct val="20000"/>
              </a:spcBef>
            </a:pPr>
            <a:r>
              <a:rPr lang="en-US" altLang="zh-CN" sz="2800" b="1" i="1" dirty="0">
                <a:solidFill>
                  <a:srgbClr val="0000FF"/>
                </a:solidFill>
                <a:cs typeface="Times New Roman" panose="02020603050405020304" pitchFamily="18" charset="0"/>
              </a:rPr>
              <a:t>	Lk</a:t>
            </a:r>
            <a:r>
              <a:rPr lang="en-US" altLang="zh-CN" sz="2800" b="1" dirty="0">
                <a:solidFill>
                  <a:srgbClr val="0000FF"/>
                </a:solidFill>
                <a:cs typeface="Times New Roman" panose="02020603050405020304" pitchFamily="18" charset="0"/>
              </a:rPr>
              <a:t> = 2100 bp </a:t>
            </a:r>
            <a:r>
              <a:rPr lang="en-US" altLang="zh-CN" sz="2800" b="1" dirty="0">
                <a:solidFill>
                  <a:srgbClr val="0000FF"/>
                </a:solidFill>
                <a:cs typeface="Times New Roman" panose="02020603050405020304" pitchFamily="18" charset="0"/>
                <a:sym typeface="Symbol" panose="05050102010706020507" pitchFamily="18" charset="2"/>
              </a:rPr>
              <a:t> </a:t>
            </a:r>
            <a:r>
              <a:rPr lang="en-US" altLang="zh-CN" sz="2800" b="1" dirty="0">
                <a:solidFill>
                  <a:srgbClr val="0000FF"/>
                </a:solidFill>
                <a:cs typeface="Times New Roman" panose="02020603050405020304" pitchFamily="18" charset="0"/>
              </a:rPr>
              <a:t>10.5/turn = 200</a:t>
            </a:r>
          </a:p>
          <a:p>
            <a:pPr marL="342900" lvl="1" indent="-342900">
              <a:spcBef>
                <a:spcPct val="20000"/>
              </a:spcBef>
              <a:buFontTx/>
              <a:buChar char="•"/>
            </a:pPr>
            <a:r>
              <a:rPr lang="en-US" altLang="zh-CN" sz="2800" b="1" i="1" dirty="0">
                <a:cs typeface="Times New Roman" panose="02020603050405020304" pitchFamily="18" charset="0"/>
              </a:rPr>
              <a:t>Lk</a:t>
            </a:r>
            <a:r>
              <a:rPr lang="en-US" altLang="zh-CN" sz="2800" b="1" dirty="0">
                <a:cs typeface="Times New Roman" panose="02020603050405020304" pitchFamily="18" charset="0"/>
              </a:rPr>
              <a:t> is an integer for closed-circular DNA and is (+), reflecting a right-handed helix.</a:t>
            </a:r>
          </a:p>
          <a:p>
            <a:pPr lvl="1" eaLnBrk="1" hangingPunct="1">
              <a:spcBef>
                <a:spcPct val="20000"/>
              </a:spcBef>
            </a:pPr>
            <a:endParaRPr lang="en-US" altLang="zh-CN" sz="2800" b="1" i="1" dirty="0">
              <a:solidFill>
                <a:srgbClr val="0000FF"/>
              </a:solidFill>
              <a:latin typeface="Calibri" panose="020F0502020204030204" pitchFamily="34" charset="0"/>
            </a:endParaRPr>
          </a:p>
        </p:txBody>
      </p:sp>
    </p:spTree>
    <p:extLst>
      <p:ext uri="{BB962C8B-B14F-4D97-AF65-F5344CB8AC3E}">
        <p14:creationId xmlns:p14="http://schemas.microsoft.com/office/powerpoint/2010/main" val="6990518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ext Box 6"/>
          <p:cNvSpPr txBox="1">
            <a:spLocks noChangeArrowheads="1"/>
          </p:cNvSpPr>
          <p:nvPr/>
        </p:nvSpPr>
        <p:spPr bwMode="auto">
          <a:xfrm>
            <a:off x="2339752" y="6021288"/>
            <a:ext cx="5010795" cy="769441"/>
          </a:xfrm>
          <a:prstGeom prst="rect">
            <a:avLst/>
          </a:prstGeom>
          <a:noFill/>
          <a:ln w="9525">
            <a:noFill/>
            <a:miter lim="800000"/>
            <a:headEnd/>
            <a:tailEnd/>
          </a:ln>
        </p:spPr>
        <p:txBody>
          <a:bodyPr wrap="none">
            <a:spAutoFit/>
          </a:bodyPr>
          <a:lstStyle/>
          <a:p>
            <a:r>
              <a:rPr lang="en-US" altLang="zh-CN" sz="4400" b="1" dirty="0">
                <a:solidFill>
                  <a:srgbClr val="0000FF"/>
                </a:solidFill>
                <a:latin typeface="Times New Roman" pitchFamily="18" charset="0"/>
              </a:rPr>
              <a:t>Linking number, </a:t>
            </a:r>
            <a:r>
              <a:rPr lang="en-US" altLang="zh-CN" sz="4400" b="1" i="1" dirty="0">
                <a:solidFill>
                  <a:srgbClr val="0000FF"/>
                </a:solidFill>
                <a:latin typeface="Times New Roman" pitchFamily="18" charset="0"/>
              </a:rPr>
              <a:t>Lk</a:t>
            </a:r>
          </a:p>
        </p:txBody>
      </p:sp>
      <p:pic>
        <p:nvPicPr>
          <p:cNvPr id="48131" name="Picture 7"/>
          <p:cNvPicPr>
            <a:picLocks noGrp="1" noChangeAspect="1" noChangeArrowheads="1"/>
          </p:cNvPicPr>
          <p:nvPr>
            <p:ph/>
          </p:nvPr>
        </p:nvPicPr>
        <p:blipFill>
          <a:blip r:embed="rId2"/>
          <a:srcRect/>
          <a:stretch>
            <a:fillRect/>
          </a:stretch>
        </p:blipFill>
        <p:spPr>
          <a:xfrm>
            <a:off x="1476375" y="0"/>
            <a:ext cx="6097588" cy="5851525"/>
          </a:xfr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ext Box 6"/>
          <p:cNvSpPr txBox="1">
            <a:spLocks noChangeArrowheads="1"/>
          </p:cNvSpPr>
          <p:nvPr/>
        </p:nvSpPr>
        <p:spPr bwMode="auto">
          <a:xfrm>
            <a:off x="1043608" y="6092825"/>
            <a:ext cx="7344816" cy="707886"/>
          </a:xfrm>
          <a:prstGeom prst="rect">
            <a:avLst/>
          </a:prstGeom>
          <a:noFill/>
          <a:ln w="9525">
            <a:noFill/>
            <a:miter lim="800000"/>
            <a:headEnd/>
            <a:tailEnd/>
          </a:ln>
        </p:spPr>
        <p:txBody>
          <a:bodyPr wrap="square">
            <a:spAutoFit/>
          </a:bodyPr>
          <a:lstStyle/>
          <a:p>
            <a:pPr algn="ctr"/>
            <a:r>
              <a:rPr lang="en-US" altLang="zh-CN" sz="4000" b="1" dirty="0">
                <a:solidFill>
                  <a:srgbClr val="0000FF"/>
                </a:solidFill>
                <a:latin typeface="Times New Roman" pitchFamily="18" charset="0"/>
              </a:rPr>
              <a:t>Effects of DNA underwinding</a:t>
            </a:r>
          </a:p>
        </p:txBody>
      </p:sp>
      <p:pic>
        <p:nvPicPr>
          <p:cNvPr id="49155" name="Picture 7"/>
          <p:cNvPicPr>
            <a:picLocks noChangeAspect="1" noChangeArrowheads="1"/>
          </p:cNvPicPr>
          <p:nvPr/>
        </p:nvPicPr>
        <p:blipFill>
          <a:blip r:embed="rId2"/>
          <a:srcRect/>
          <a:stretch>
            <a:fillRect/>
          </a:stretch>
        </p:blipFill>
        <p:spPr bwMode="auto">
          <a:xfrm>
            <a:off x="1819275" y="379413"/>
            <a:ext cx="5157788" cy="5713412"/>
          </a:xfrm>
          <a:prstGeom prst="rect">
            <a:avLst/>
          </a:prstGeom>
          <a:noFill/>
          <a:ln w="9525">
            <a:noFill/>
            <a:miter lim="800000"/>
            <a:headEnd/>
            <a:tailEnd/>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ext Box 7"/>
          <p:cNvSpPr txBox="1">
            <a:spLocks noChangeArrowheads="1"/>
          </p:cNvSpPr>
          <p:nvPr/>
        </p:nvSpPr>
        <p:spPr bwMode="auto">
          <a:xfrm>
            <a:off x="0" y="312738"/>
            <a:ext cx="184150" cy="457200"/>
          </a:xfrm>
          <a:prstGeom prst="rect">
            <a:avLst/>
          </a:prstGeom>
          <a:noFill/>
          <a:ln w="9525">
            <a:noFill/>
            <a:miter lim="800000"/>
            <a:headEnd/>
            <a:tailEnd/>
          </a:ln>
        </p:spPr>
        <p:txBody>
          <a:bodyPr wrap="none">
            <a:spAutoFit/>
          </a:bodyPr>
          <a:lstStyle/>
          <a:p>
            <a:endParaRPr lang="zh-CN" altLang="zh-CN" sz="2400" b="1">
              <a:solidFill>
                <a:srgbClr val="FF0000"/>
              </a:solidFill>
              <a:latin typeface="Times New Roman" pitchFamily="18" charset="0"/>
            </a:endParaRPr>
          </a:p>
        </p:txBody>
      </p:sp>
      <p:pic>
        <p:nvPicPr>
          <p:cNvPr id="50179" name="Picture 10"/>
          <p:cNvPicPr>
            <a:picLocks noGrp="1" noChangeAspect="1" noChangeArrowheads="1"/>
          </p:cNvPicPr>
          <p:nvPr>
            <p:ph/>
          </p:nvPr>
        </p:nvPicPr>
        <p:blipFill>
          <a:blip r:embed="rId2"/>
          <a:srcRect/>
          <a:stretch>
            <a:fillRect/>
          </a:stretch>
        </p:blipFill>
        <p:spPr>
          <a:xfrm>
            <a:off x="1444625" y="274638"/>
            <a:ext cx="6254750" cy="5851525"/>
          </a:xfrm>
        </p:spPr>
      </p:pic>
      <p:sp>
        <p:nvSpPr>
          <p:cNvPr id="50180" name="Text Box 12"/>
          <p:cNvSpPr txBox="1">
            <a:spLocks noChangeArrowheads="1"/>
          </p:cNvSpPr>
          <p:nvPr/>
        </p:nvSpPr>
        <p:spPr bwMode="auto">
          <a:xfrm>
            <a:off x="1619250" y="1557338"/>
            <a:ext cx="1408113" cy="519112"/>
          </a:xfrm>
          <a:prstGeom prst="rect">
            <a:avLst/>
          </a:prstGeom>
          <a:noFill/>
          <a:ln w="9525">
            <a:noFill/>
            <a:miter lim="800000"/>
            <a:headEnd/>
            <a:tailEnd/>
          </a:ln>
        </p:spPr>
        <p:txBody>
          <a:bodyPr wrap="none">
            <a:spAutoFit/>
          </a:bodyPr>
          <a:lstStyle/>
          <a:p>
            <a:r>
              <a:rPr lang="en-US" altLang="zh-CN" sz="2800" b="1" dirty="0">
                <a:solidFill>
                  <a:srgbClr val="FF0000"/>
                </a:solidFill>
                <a:latin typeface="Times New Roman" pitchFamily="18" charset="0"/>
              </a:rPr>
              <a:t>Relaxed</a:t>
            </a:r>
          </a:p>
        </p:txBody>
      </p:sp>
      <p:sp>
        <p:nvSpPr>
          <p:cNvPr id="50181" name="Text Box 13"/>
          <p:cNvSpPr txBox="1">
            <a:spLocks noChangeArrowheads="1"/>
          </p:cNvSpPr>
          <p:nvPr/>
        </p:nvSpPr>
        <p:spPr bwMode="auto">
          <a:xfrm>
            <a:off x="6784975" y="1309688"/>
            <a:ext cx="1250950" cy="519112"/>
          </a:xfrm>
          <a:prstGeom prst="rect">
            <a:avLst/>
          </a:prstGeom>
          <a:noFill/>
          <a:ln w="9525">
            <a:noFill/>
            <a:miter lim="800000"/>
            <a:headEnd/>
            <a:tailEnd/>
          </a:ln>
        </p:spPr>
        <p:txBody>
          <a:bodyPr wrap="none">
            <a:spAutoFit/>
          </a:bodyPr>
          <a:lstStyle/>
          <a:p>
            <a:r>
              <a:rPr lang="en-US" altLang="zh-CN" sz="2800" b="1" dirty="0">
                <a:solidFill>
                  <a:srgbClr val="FF0000"/>
                </a:solidFill>
                <a:latin typeface="Times New Roman" pitchFamily="18" charset="0"/>
              </a:rPr>
              <a:t>Nicked</a:t>
            </a:r>
          </a:p>
        </p:txBody>
      </p:sp>
      <p:sp>
        <p:nvSpPr>
          <p:cNvPr id="50182" name="Text Box 14"/>
          <p:cNvSpPr txBox="1">
            <a:spLocks noChangeArrowheads="1"/>
          </p:cNvSpPr>
          <p:nvPr/>
        </p:nvSpPr>
        <p:spPr bwMode="auto">
          <a:xfrm>
            <a:off x="6227763" y="5661025"/>
            <a:ext cx="2182812" cy="519113"/>
          </a:xfrm>
          <a:prstGeom prst="rect">
            <a:avLst/>
          </a:prstGeom>
          <a:noFill/>
          <a:ln w="9525">
            <a:noFill/>
            <a:miter lim="800000"/>
            <a:headEnd/>
            <a:tailEnd/>
          </a:ln>
        </p:spPr>
        <p:txBody>
          <a:bodyPr wrap="none">
            <a:spAutoFit/>
          </a:bodyPr>
          <a:lstStyle/>
          <a:p>
            <a:r>
              <a:rPr lang="en-US" altLang="zh-CN" sz="2800" b="1" dirty="0">
                <a:solidFill>
                  <a:srgbClr val="FF0000"/>
                </a:solidFill>
                <a:latin typeface="Times New Roman" pitchFamily="18" charset="0"/>
              </a:rPr>
              <a:t>Underwound</a:t>
            </a:r>
          </a:p>
        </p:txBody>
      </p:sp>
      <p:sp>
        <p:nvSpPr>
          <p:cNvPr id="50183" name="Text Box 15"/>
          <p:cNvSpPr txBox="1">
            <a:spLocks noChangeArrowheads="1"/>
          </p:cNvSpPr>
          <p:nvPr/>
        </p:nvSpPr>
        <p:spPr bwMode="auto">
          <a:xfrm>
            <a:off x="1258888" y="4797425"/>
            <a:ext cx="2484437" cy="1552575"/>
          </a:xfrm>
          <a:prstGeom prst="rect">
            <a:avLst/>
          </a:prstGeom>
          <a:noFill/>
          <a:ln w="9525">
            <a:noFill/>
            <a:miter lim="800000"/>
            <a:headEnd/>
            <a:tailEnd/>
          </a:ln>
        </p:spPr>
        <p:txBody>
          <a:bodyPr wrap="none">
            <a:spAutoFit/>
          </a:bodyPr>
          <a:lstStyle/>
          <a:p>
            <a:r>
              <a:rPr lang="en-US" altLang="zh-CN" sz="2400" b="1" dirty="0">
                <a:latin typeface="Times New Roman" pitchFamily="18" charset="0"/>
              </a:rPr>
              <a:t>A closed-circular </a:t>
            </a:r>
          </a:p>
          <a:p>
            <a:r>
              <a:rPr lang="en-US" altLang="zh-CN" sz="2400" b="1" dirty="0">
                <a:latin typeface="Times New Roman" pitchFamily="18" charset="0"/>
              </a:rPr>
              <a:t>DNA with 2,100 </a:t>
            </a:r>
          </a:p>
          <a:p>
            <a:r>
              <a:rPr lang="en-US" altLang="zh-CN" sz="2400" b="1" dirty="0">
                <a:latin typeface="Times New Roman" pitchFamily="18" charset="0"/>
              </a:rPr>
              <a:t>base pairs</a:t>
            </a:r>
          </a:p>
          <a:p>
            <a:endParaRPr lang="en-US" altLang="zh-CN" sz="2400" dirty="0">
              <a:latin typeface="Times New Roman" pitchFamily="18"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611188" y="5167313"/>
            <a:ext cx="8281987" cy="854075"/>
          </a:xfrm>
        </p:spPr>
        <p:txBody>
          <a:bodyPr/>
          <a:lstStyle/>
          <a:p>
            <a:pPr algn="l" eaLnBrk="1" hangingPunct="1"/>
            <a:r>
              <a:rPr lang="en-US" altLang="zh-CN" sz="3200" b="1" dirty="0">
                <a:solidFill>
                  <a:srgbClr val="0000FF"/>
                </a:solidFill>
                <a:latin typeface="Times New Roman" pitchFamily="18" charset="0"/>
              </a:rPr>
              <a:t>Supercoiling induced by underwinding is defined as negative supercoiling. Conversely, under some conditions DNA can be overwound, resulting in positive supercoiling.</a:t>
            </a:r>
          </a:p>
        </p:txBody>
      </p:sp>
      <p:sp>
        <p:nvSpPr>
          <p:cNvPr id="51203" name="Text Box 8"/>
          <p:cNvSpPr txBox="1">
            <a:spLocks noChangeArrowheads="1"/>
          </p:cNvSpPr>
          <p:nvPr/>
        </p:nvSpPr>
        <p:spPr bwMode="auto">
          <a:xfrm>
            <a:off x="735013" y="1346200"/>
            <a:ext cx="184150" cy="366713"/>
          </a:xfrm>
          <a:prstGeom prst="rect">
            <a:avLst/>
          </a:prstGeom>
          <a:noFill/>
          <a:ln w="9525">
            <a:noFill/>
            <a:miter lim="800000"/>
            <a:headEnd/>
            <a:tailEnd/>
          </a:ln>
        </p:spPr>
        <p:txBody>
          <a:bodyPr wrap="none">
            <a:spAutoFit/>
          </a:bodyPr>
          <a:lstStyle/>
          <a:p>
            <a:endParaRPr lang="zh-CN" altLang="zh-CN"/>
          </a:p>
        </p:txBody>
      </p:sp>
      <p:pic>
        <p:nvPicPr>
          <p:cNvPr id="51204" name="Picture 9"/>
          <p:cNvPicPr>
            <a:picLocks noGrp="1" noChangeAspect="1" noChangeArrowheads="1"/>
          </p:cNvPicPr>
          <p:nvPr>
            <p:ph idx="1"/>
          </p:nvPr>
        </p:nvPicPr>
        <p:blipFill>
          <a:blip r:embed="rId2"/>
          <a:srcRect/>
          <a:stretch>
            <a:fillRect/>
          </a:stretch>
        </p:blipFill>
        <p:spPr>
          <a:xfrm>
            <a:off x="1908175" y="0"/>
            <a:ext cx="5276850" cy="4525963"/>
          </a:xfr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a:xfrm>
            <a:off x="-19539" y="30591"/>
            <a:ext cx="9144000" cy="1143000"/>
          </a:xfrm>
        </p:spPr>
        <p:txBody>
          <a:bodyPr/>
          <a:lstStyle/>
          <a:p>
            <a:pPr eaLnBrk="1" hangingPunct="1"/>
            <a:r>
              <a:rPr lang="en-US" altLang="zh-CN" sz="4000" b="1" dirty="0">
                <a:solidFill>
                  <a:srgbClr val="0000FF"/>
                </a:solidFill>
                <a:latin typeface="Times New Roman" pitchFamily="18" charset="0"/>
              </a:rPr>
              <a:t>Topoisomerases catalyze changes in the linking number of DNA</a:t>
            </a:r>
          </a:p>
        </p:txBody>
      </p:sp>
      <p:sp>
        <p:nvSpPr>
          <p:cNvPr id="52227" name="Rectangle 3"/>
          <p:cNvSpPr>
            <a:spLocks noGrp="1" noChangeArrowheads="1"/>
          </p:cNvSpPr>
          <p:nvPr>
            <p:ph type="body" idx="1"/>
          </p:nvPr>
        </p:nvSpPr>
        <p:spPr>
          <a:xfrm>
            <a:off x="32502" y="1340768"/>
            <a:ext cx="9113663" cy="4953000"/>
          </a:xfrm>
        </p:spPr>
        <p:txBody>
          <a:bodyPr/>
          <a:lstStyle/>
          <a:p>
            <a:pPr eaLnBrk="1" hangingPunct="1">
              <a:lnSpc>
                <a:spcPts val="3200"/>
              </a:lnSpc>
              <a:spcBef>
                <a:spcPts val="1200"/>
              </a:spcBef>
            </a:pPr>
            <a:r>
              <a:rPr kumimoji="1" lang="en-US" altLang="zh-CN" sz="2800" b="1" dirty="0">
                <a:latin typeface="Times New Roman" pitchFamily="18" charset="0"/>
              </a:rPr>
              <a:t>DNA supercoiling is a precisely regulated process.</a:t>
            </a:r>
            <a:endParaRPr lang="en-US" altLang="zh-CN" sz="2800" b="1" dirty="0">
              <a:latin typeface="Times New Roman" pitchFamily="18" charset="0"/>
            </a:endParaRPr>
          </a:p>
          <a:p>
            <a:pPr eaLnBrk="1" hangingPunct="1">
              <a:lnSpc>
                <a:spcPts val="3200"/>
              </a:lnSpc>
              <a:spcBef>
                <a:spcPts val="1200"/>
              </a:spcBef>
            </a:pPr>
            <a:r>
              <a:rPr kumimoji="1" lang="en-US" altLang="zh-CN" sz="2800" b="1" dirty="0">
                <a:latin typeface="Times New Roman" pitchFamily="18" charset="0"/>
              </a:rPr>
              <a:t>Every cell has enzymes solely functioning to underwind and/or relax DNA.</a:t>
            </a:r>
          </a:p>
          <a:p>
            <a:pPr eaLnBrk="1" hangingPunct="1">
              <a:lnSpc>
                <a:spcPts val="3200"/>
              </a:lnSpc>
              <a:spcBef>
                <a:spcPts val="1200"/>
              </a:spcBef>
            </a:pPr>
            <a:r>
              <a:rPr kumimoji="1" lang="en-US" altLang="zh-CN" sz="2800" b="1" dirty="0">
                <a:latin typeface="Times New Roman" pitchFamily="18" charset="0"/>
              </a:rPr>
              <a:t>Enzymes that increase or decrease the extent of DNA underwinding are called </a:t>
            </a:r>
            <a:r>
              <a:rPr kumimoji="1" lang="en-US" altLang="zh-CN" sz="2800" b="1" dirty="0">
                <a:solidFill>
                  <a:srgbClr val="FF0000"/>
                </a:solidFill>
                <a:latin typeface="Times New Roman" pitchFamily="18" charset="0"/>
              </a:rPr>
              <a:t>topoisomerases</a:t>
            </a:r>
            <a:r>
              <a:rPr kumimoji="1" lang="en-US" altLang="zh-CN" sz="2800" b="1" dirty="0">
                <a:latin typeface="Times New Roman" pitchFamily="18" charset="0"/>
              </a:rPr>
              <a:t>. </a:t>
            </a:r>
          </a:p>
          <a:p>
            <a:pPr eaLnBrk="1" hangingPunct="1">
              <a:lnSpc>
                <a:spcPts val="3200"/>
              </a:lnSpc>
              <a:spcBef>
                <a:spcPts val="1200"/>
              </a:spcBef>
            </a:pPr>
            <a:r>
              <a:rPr kumimoji="1" lang="en-US" altLang="zh-CN" sz="2800" b="1" dirty="0">
                <a:latin typeface="Times New Roman" pitchFamily="18" charset="0"/>
              </a:rPr>
              <a:t>Topoisomerases change linking number.</a:t>
            </a:r>
          </a:p>
          <a:p>
            <a:pPr eaLnBrk="1" hangingPunct="1">
              <a:lnSpc>
                <a:spcPct val="110000"/>
              </a:lnSpc>
              <a:buClr>
                <a:schemeClr val="tx1"/>
              </a:buClr>
            </a:pPr>
            <a:r>
              <a:rPr kumimoji="1" lang="en-US" altLang="zh-CN" sz="2800" b="1" dirty="0">
                <a:latin typeface="Times New Roman" pitchFamily="18" charset="0"/>
              </a:rPr>
              <a:t>Two major types:  </a:t>
            </a:r>
          </a:p>
          <a:p>
            <a:pPr lvl="1" eaLnBrk="1" hangingPunct="1">
              <a:lnSpc>
                <a:spcPts val="3200"/>
              </a:lnSpc>
              <a:spcBef>
                <a:spcPts val="1200"/>
              </a:spcBef>
              <a:buClr>
                <a:schemeClr val="tx1"/>
              </a:buClr>
            </a:pPr>
            <a:r>
              <a:rPr kumimoji="1" lang="en-US" altLang="zh-CN" b="1" dirty="0">
                <a:latin typeface="Times New Roman" pitchFamily="18" charset="0"/>
                <a:cs typeface="+mn-cs"/>
              </a:rPr>
              <a:t>Type I:  make a transient cut in one DNA strand, changing </a:t>
            </a:r>
            <a:r>
              <a:rPr kumimoji="1" lang="en-US" altLang="zh-CN" b="1" i="1" dirty="0">
                <a:latin typeface="Times New Roman" pitchFamily="18" charset="0"/>
                <a:cs typeface="+mn-cs"/>
              </a:rPr>
              <a:t>Lk</a:t>
            </a:r>
            <a:r>
              <a:rPr kumimoji="1" lang="en-US" altLang="zh-CN" b="1" dirty="0">
                <a:latin typeface="Times New Roman" pitchFamily="18" charset="0"/>
                <a:cs typeface="+mn-cs"/>
              </a:rPr>
              <a:t> by 1</a:t>
            </a:r>
          </a:p>
          <a:p>
            <a:pPr lvl="1" eaLnBrk="1" hangingPunct="1">
              <a:lnSpc>
                <a:spcPts val="3200"/>
              </a:lnSpc>
              <a:spcBef>
                <a:spcPts val="1200"/>
              </a:spcBef>
              <a:buClr>
                <a:schemeClr val="tx1"/>
              </a:buClr>
            </a:pPr>
            <a:r>
              <a:rPr kumimoji="1" lang="en-US" altLang="zh-CN" b="1" dirty="0">
                <a:latin typeface="Times New Roman" pitchFamily="18" charset="0"/>
                <a:cs typeface="+mn-cs"/>
              </a:rPr>
              <a:t>Type II:  make a transient cut in both DNA strands, changing </a:t>
            </a:r>
            <a:r>
              <a:rPr kumimoji="1" lang="en-US" altLang="zh-CN" b="1" i="1" dirty="0">
                <a:latin typeface="Times New Roman" pitchFamily="18" charset="0"/>
                <a:cs typeface="+mn-cs"/>
              </a:rPr>
              <a:t>Lk</a:t>
            </a:r>
            <a:r>
              <a:rPr kumimoji="1" lang="en-US" altLang="zh-CN" b="1" dirty="0">
                <a:latin typeface="Times New Roman" pitchFamily="18" charset="0"/>
                <a:cs typeface="+mn-cs"/>
              </a:rPr>
              <a:t> by 2</a:t>
            </a:r>
          </a:p>
          <a:p>
            <a:pPr eaLnBrk="1" hangingPunct="1">
              <a:lnSpc>
                <a:spcPct val="90000"/>
              </a:lnSpc>
            </a:pPr>
            <a:endParaRPr kumimoji="1" lang="en-US" altLang="zh-CN" b="1" dirty="0">
              <a:latin typeface="Times New Roman" pitchFamily="18" charset="0"/>
            </a:endParaRPr>
          </a:p>
          <a:p>
            <a:pPr>
              <a:spcBef>
                <a:spcPct val="50000"/>
              </a:spcBef>
              <a:buFontTx/>
              <a:buNone/>
            </a:pPr>
            <a:endParaRPr lang="en-US" altLang="zh-CN" b="1" dirty="0">
              <a:latin typeface="Times New Roman" pitchFamily="18" charset="0"/>
            </a:endParaRPr>
          </a:p>
        </p:txBody>
      </p:sp>
    </p:spTree>
  </p:cSld>
  <p:clrMapOvr>
    <a:masterClrMapping/>
  </p:clrMapOvr>
  <p:transition advClick="0"/>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ext Box 3"/>
          <p:cNvSpPr txBox="1">
            <a:spLocks noChangeArrowheads="1"/>
          </p:cNvSpPr>
          <p:nvPr/>
        </p:nvSpPr>
        <p:spPr bwMode="auto">
          <a:xfrm>
            <a:off x="971600" y="5733052"/>
            <a:ext cx="7345363" cy="946150"/>
          </a:xfrm>
          <a:prstGeom prst="rect">
            <a:avLst/>
          </a:prstGeom>
          <a:noFill/>
          <a:ln w="9525">
            <a:noFill/>
            <a:miter lim="800000"/>
            <a:headEnd/>
            <a:tailEnd/>
          </a:ln>
        </p:spPr>
        <p:txBody>
          <a:bodyPr>
            <a:spAutoFit/>
          </a:bodyPr>
          <a:lstStyle/>
          <a:p>
            <a:pPr algn="ctr" eaLnBrk="0" hangingPunct="0">
              <a:spcBef>
                <a:spcPct val="50000"/>
              </a:spcBef>
            </a:pPr>
            <a:r>
              <a:rPr kumimoji="1" lang="en-US" altLang="zh-CN" sz="2800" b="1" dirty="0">
                <a:solidFill>
                  <a:srgbClr val="0000FF"/>
                </a:solidFill>
                <a:latin typeface="Times New Roman" pitchFamily="18" charset="0"/>
              </a:rPr>
              <a:t>Bacteriophage T2 protein coat surrounded by its single, linear molecular DNA</a:t>
            </a:r>
          </a:p>
        </p:txBody>
      </p:sp>
      <p:pic>
        <p:nvPicPr>
          <p:cNvPr id="7171" name="Picture 4"/>
          <p:cNvPicPr>
            <a:picLocks noChangeAspect="1" noChangeArrowheads="1"/>
          </p:cNvPicPr>
          <p:nvPr/>
        </p:nvPicPr>
        <p:blipFill>
          <a:blip r:embed="rId3"/>
          <a:srcRect/>
          <a:stretch>
            <a:fillRect/>
          </a:stretch>
        </p:blipFill>
        <p:spPr bwMode="auto">
          <a:xfrm>
            <a:off x="2124075" y="0"/>
            <a:ext cx="4467225" cy="5734050"/>
          </a:xfrm>
          <a:prstGeom prst="rect">
            <a:avLst/>
          </a:prstGeom>
          <a:noFill/>
          <a:ln w="9525">
            <a:noFill/>
            <a:miter lim="800000"/>
            <a:headEnd/>
            <a:tailEnd/>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ext Box 3"/>
          <p:cNvSpPr txBox="1">
            <a:spLocks noChangeArrowheads="1"/>
          </p:cNvSpPr>
          <p:nvPr/>
        </p:nvSpPr>
        <p:spPr bwMode="auto">
          <a:xfrm>
            <a:off x="539552" y="6021288"/>
            <a:ext cx="6997300" cy="769441"/>
          </a:xfrm>
          <a:prstGeom prst="rect">
            <a:avLst/>
          </a:prstGeom>
          <a:noFill/>
          <a:ln w="9525">
            <a:noFill/>
            <a:miter lim="800000"/>
            <a:headEnd/>
            <a:tailEnd/>
          </a:ln>
        </p:spPr>
        <p:txBody>
          <a:bodyPr wrap="none">
            <a:spAutoFit/>
          </a:bodyPr>
          <a:lstStyle/>
          <a:p>
            <a:r>
              <a:rPr lang="en-US" altLang="zh-CN" sz="4400" b="1" dirty="0">
                <a:solidFill>
                  <a:srgbClr val="0000FF"/>
                </a:solidFill>
                <a:latin typeface="Times New Roman" pitchFamily="18" charset="0"/>
              </a:rPr>
              <a:t>Visualization of topoisomers</a:t>
            </a:r>
          </a:p>
        </p:txBody>
      </p:sp>
      <p:pic>
        <p:nvPicPr>
          <p:cNvPr id="53251" name="Picture 5"/>
          <p:cNvPicPr>
            <a:picLocks noChangeAspect="1" noChangeArrowheads="1"/>
          </p:cNvPicPr>
          <p:nvPr/>
        </p:nvPicPr>
        <p:blipFill>
          <a:blip r:embed="rId3"/>
          <a:srcRect/>
          <a:stretch>
            <a:fillRect/>
          </a:stretch>
        </p:blipFill>
        <p:spPr bwMode="auto">
          <a:xfrm>
            <a:off x="323528" y="0"/>
            <a:ext cx="6365875" cy="6097588"/>
          </a:xfrm>
          <a:prstGeom prst="rect">
            <a:avLst/>
          </a:prstGeom>
          <a:noFill/>
          <a:ln w="9525">
            <a:noFill/>
            <a:miter lim="800000"/>
            <a:headEnd/>
            <a:tailEnd/>
          </a:ln>
        </p:spPr>
      </p:pic>
      <p:sp>
        <p:nvSpPr>
          <p:cNvPr id="2" name="文本框 1"/>
          <p:cNvSpPr txBox="1"/>
          <p:nvPr/>
        </p:nvSpPr>
        <p:spPr>
          <a:xfrm>
            <a:off x="5652120" y="3789040"/>
            <a:ext cx="3288657" cy="2062103"/>
          </a:xfrm>
          <a:prstGeom prst="rect">
            <a:avLst/>
          </a:prstGeom>
          <a:noFill/>
        </p:spPr>
        <p:txBody>
          <a:bodyPr wrap="none" rtlCol="0">
            <a:spAutoFit/>
          </a:bodyPr>
          <a:lstStyle/>
          <a:p>
            <a:r>
              <a:rPr lang="en-US" altLang="zh-CN" sz="3200" b="1" dirty="0">
                <a:solidFill>
                  <a:srgbClr val="FF0000"/>
                </a:solidFill>
                <a:latin typeface="Times New Roman" pitchFamily="18" charset="0"/>
              </a:rPr>
              <a:t>Topoisomers are </a:t>
            </a:r>
          </a:p>
          <a:p>
            <a:r>
              <a:rPr lang="en-US" altLang="zh-CN" sz="3200" b="1" dirty="0">
                <a:solidFill>
                  <a:srgbClr val="FF0000"/>
                </a:solidFill>
                <a:latin typeface="Times New Roman" pitchFamily="18" charset="0"/>
              </a:rPr>
              <a:t>DNAs that differ </a:t>
            </a:r>
          </a:p>
          <a:p>
            <a:r>
              <a:rPr lang="en-US" altLang="zh-CN" sz="3200" b="1" dirty="0">
                <a:solidFill>
                  <a:srgbClr val="FF0000"/>
                </a:solidFill>
                <a:latin typeface="Times New Roman" pitchFamily="18" charset="0"/>
              </a:rPr>
              <a:t>only in </a:t>
            </a:r>
          </a:p>
          <a:p>
            <a:r>
              <a:rPr lang="en-US" altLang="zh-CN" sz="3200" b="1" dirty="0">
                <a:solidFill>
                  <a:srgbClr val="FF0000"/>
                </a:solidFill>
                <a:latin typeface="Times New Roman" pitchFamily="18" charset="0"/>
              </a:rPr>
              <a:t>linking number</a:t>
            </a:r>
            <a:endParaRPr lang="zh-CN" altLang="en-US" sz="3200" b="1" dirty="0">
              <a:solidFill>
                <a:srgbClr val="FF0000"/>
              </a:solidFill>
              <a:latin typeface="Times New Roman" pitchFamily="18" charset="0"/>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a:xfrm>
            <a:off x="467544" y="228600"/>
            <a:ext cx="9217024" cy="1143000"/>
          </a:xfrm>
        </p:spPr>
        <p:txBody>
          <a:bodyPr/>
          <a:lstStyle/>
          <a:p>
            <a:pPr algn="l"/>
            <a:r>
              <a:rPr lang="en-US" altLang="zh-CN" b="1" dirty="0">
                <a:solidFill>
                  <a:srgbClr val="0000FF"/>
                </a:solidFill>
                <a:latin typeface="Times New Roman" panose="02020603050405020304" pitchFamily="18" charset="0"/>
                <a:cs typeface="Times New Roman" panose="02020603050405020304" pitchFamily="18" charset="0"/>
              </a:rPr>
              <a:t>Topoisomerase I-IV of </a:t>
            </a:r>
            <a:r>
              <a:rPr lang="en-US" altLang="zh-CN" b="1" i="1" dirty="0">
                <a:solidFill>
                  <a:srgbClr val="0000FF"/>
                </a:solidFill>
                <a:latin typeface="Times New Roman" panose="02020603050405020304" pitchFamily="18" charset="0"/>
                <a:cs typeface="Times New Roman" panose="02020603050405020304" pitchFamily="18" charset="0"/>
              </a:rPr>
              <a:t>E. Coli</a:t>
            </a:r>
            <a:endParaRPr lang="en-US" altLang="zh-CN" b="1" dirty="0">
              <a:solidFill>
                <a:srgbClr val="0000FF"/>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67544" y="1371600"/>
            <a:ext cx="8424936" cy="4114800"/>
          </a:xfrm>
        </p:spPr>
        <p:txBody>
          <a:bodyPr/>
          <a:lstStyle/>
          <a:p>
            <a:pPr>
              <a:defRPr/>
            </a:pPr>
            <a:r>
              <a:rPr lang="en-US" b="1" dirty="0">
                <a:latin typeface="Times New Roman" panose="02020603050405020304" pitchFamily="18" charset="0"/>
                <a:ea typeface="ＭＳ Ｐゴシック" charset="-128"/>
                <a:cs typeface="Times New Roman" panose="02020603050405020304" pitchFamily="18" charset="0"/>
              </a:rPr>
              <a:t>Topo I and III are Type I.</a:t>
            </a:r>
          </a:p>
          <a:p>
            <a:pPr lvl="1">
              <a:defRPr/>
            </a:pPr>
            <a:r>
              <a:rPr lang="en-US" sz="3200" b="1" dirty="0">
                <a:latin typeface="Times New Roman" panose="02020603050405020304" pitchFamily="18" charset="0"/>
                <a:ea typeface="ＭＳ Ｐゴシック" charset="-128"/>
                <a:cs typeface="Times New Roman" panose="02020603050405020304" pitchFamily="18" charset="0"/>
              </a:rPr>
              <a:t>remove negative supercoils to relax DNA</a:t>
            </a:r>
          </a:p>
          <a:p>
            <a:pPr lvl="1">
              <a:defRPr/>
            </a:pPr>
            <a:r>
              <a:rPr lang="en-US" sz="3200" b="1" dirty="0">
                <a:latin typeface="Times New Roman" panose="02020603050405020304" pitchFamily="18" charset="0"/>
                <a:ea typeface="ＭＳ Ｐゴシック" charset="-128"/>
                <a:cs typeface="Times New Roman" panose="02020603050405020304" pitchFamily="18" charset="0"/>
              </a:rPr>
              <a:t>increase </a:t>
            </a:r>
            <a:r>
              <a:rPr lang="en-US" sz="3200" b="1" i="1" dirty="0">
                <a:latin typeface="Times New Roman" panose="02020603050405020304" pitchFamily="18" charset="0"/>
                <a:ea typeface="ＭＳ Ｐゴシック" charset="-128"/>
                <a:cs typeface="Times New Roman" panose="02020603050405020304" pitchFamily="18" charset="0"/>
              </a:rPr>
              <a:t>Lk</a:t>
            </a:r>
          </a:p>
          <a:p>
            <a:pPr lvl="1">
              <a:defRPr/>
            </a:pPr>
            <a:r>
              <a:rPr lang="en-US" sz="3200" b="1" dirty="0">
                <a:latin typeface="Times New Roman" panose="02020603050405020304" pitchFamily="18" charset="0"/>
                <a:ea typeface="ＭＳ Ｐゴシック" charset="-128"/>
                <a:cs typeface="Times New Roman" panose="02020603050405020304" pitchFamily="18" charset="0"/>
              </a:rPr>
              <a:t>use single-stranded breaks</a:t>
            </a:r>
          </a:p>
          <a:p>
            <a:pPr>
              <a:defRPr/>
            </a:pPr>
            <a:r>
              <a:rPr lang="en-US" b="1" dirty="0">
                <a:latin typeface="Times New Roman" panose="02020603050405020304" pitchFamily="18" charset="0"/>
                <a:ea typeface="ＭＳ Ｐゴシック" charset="-128"/>
                <a:cs typeface="Times New Roman" panose="02020603050405020304" pitchFamily="18" charset="0"/>
              </a:rPr>
              <a:t>Topo II is called DNA gyrase.</a:t>
            </a:r>
          </a:p>
          <a:p>
            <a:pPr lvl="1">
              <a:defRPr/>
            </a:pPr>
            <a:r>
              <a:rPr lang="en-US" sz="3200" b="1" dirty="0">
                <a:latin typeface="Times New Roman" panose="02020603050405020304" pitchFamily="18" charset="0"/>
                <a:ea typeface="ＭＳ Ｐゴシック" charset="-128"/>
                <a:cs typeface="Times New Roman" panose="02020603050405020304" pitchFamily="18" charset="0"/>
              </a:rPr>
              <a:t>introduces negative supercoils </a:t>
            </a:r>
          </a:p>
          <a:p>
            <a:pPr lvl="1">
              <a:defRPr/>
            </a:pPr>
            <a:r>
              <a:rPr lang="en-US" sz="3200" b="1" dirty="0">
                <a:latin typeface="Times New Roman" panose="02020603050405020304" pitchFamily="18" charset="0"/>
                <a:ea typeface="ＭＳ Ｐゴシック" charset="-128"/>
                <a:cs typeface="Times New Roman" panose="02020603050405020304" pitchFamily="18" charset="0"/>
              </a:rPr>
              <a:t>decreases </a:t>
            </a:r>
            <a:r>
              <a:rPr lang="en-US" sz="3200" b="1" i="1" dirty="0">
                <a:latin typeface="Times New Roman" panose="02020603050405020304" pitchFamily="18" charset="0"/>
                <a:ea typeface="ＭＳ Ｐゴシック" charset="-128"/>
                <a:cs typeface="Times New Roman" panose="02020603050405020304" pitchFamily="18" charset="0"/>
              </a:rPr>
              <a:t>Lk</a:t>
            </a:r>
          </a:p>
          <a:p>
            <a:pPr lvl="1">
              <a:defRPr/>
            </a:pPr>
            <a:r>
              <a:rPr lang="en-US" sz="3200" b="1" dirty="0">
                <a:latin typeface="Times New Roman" panose="02020603050405020304" pitchFamily="18" charset="0"/>
                <a:ea typeface="ＭＳ Ｐゴシック" charset="-128"/>
                <a:cs typeface="Times New Roman" panose="02020603050405020304" pitchFamily="18" charset="0"/>
              </a:rPr>
              <a:t>uses ATP and double-stranded breaks</a:t>
            </a:r>
          </a:p>
          <a:p>
            <a:pPr marL="0" indent="0">
              <a:buFontTx/>
              <a:buNone/>
              <a:defRPr/>
            </a:pPr>
            <a:endParaRPr lang="en-US" dirty="0">
              <a:ea typeface="ＭＳ Ｐゴシック" charset="-128"/>
            </a:endParaRPr>
          </a:p>
        </p:txBody>
      </p:sp>
    </p:spTree>
    <p:extLst>
      <p:ext uri="{BB962C8B-B14F-4D97-AF65-F5344CB8AC3E}">
        <p14:creationId xmlns:p14="http://schemas.microsoft.com/office/powerpoint/2010/main" val="1260165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90" name="Picture 3" descr="C:\Users\shannon.moloney\AppData\Local\Temp\wz5090\ch24\figure_24_1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381000"/>
            <a:ext cx="8534400" cy="6199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2710022" y="6273225"/>
            <a:ext cx="6129178" cy="584775"/>
          </a:xfrm>
          <a:prstGeom prst="rect">
            <a:avLst/>
          </a:prstGeom>
        </p:spPr>
        <p:txBody>
          <a:bodyPr wrap="none">
            <a:spAutoFit/>
          </a:bodyPr>
          <a:lstStyle/>
          <a:p>
            <a:r>
              <a:rPr lang="en-US" altLang="zh-CN" sz="3200" b="1" dirty="0">
                <a:solidFill>
                  <a:srgbClr val="0000FF"/>
                </a:solidFill>
                <a:latin typeface="Times New Roman" panose="02020603050405020304" pitchFamily="18" charset="0"/>
                <a:cs typeface="Times New Roman" panose="02020603050405020304" pitchFamily="18" charset="0"/>
              </a:rPr>
              <a:t>The type I topoisomerase reaction</a:t>
            </a:r>
            <a:endParaRPr lang="zh-CN" altLang="en-US" sz="3200"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400024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564" name="Picture 5" descr="C:\Users\shannon.moloney\AppData\Local\Temp\wz3968\ch24\figure_24_20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692696"/>
            <a:ext cx="8534400" cy="496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774304" y="5661571"/>
            <a:ext cx="7776864" cy="1200329"/>
          </a:xfrm>
          <a:prstGeom prst="rect">
            <a:avLst/>
          </a:prstGeom>
        </p:spPr>
        <p:txBody>
          <a:bodyPr wrap="square">
            <a:spAutoFit/>
          </a:bodyPr>
          <a:lstStyle/>
          <a:p>
            <a:pPr algn="ctr"/>
            <a:r>
              <a:rPr lang="en-US" altLang="zh-CN" sz="3600" b="1" dirty="0">
                <a:solidFill>
                  <a:srgbClr val="0000FF"/>
                </a:solidFill>
                <a:latin typeface="Times New Roman" panose="02020603050405020304" pitchFamily="18" charset="0"/>
                <a:cs typeface="Times New Roman" panose="02020603050405020304" pitchFamily="18" charset="0"/>
              </a:rPr>
              <a:t>Alteration of the linking number by a eukaryotic type II</a:t>
            </a:r>
            <a:r>
              <a:rPr lang="el-GR" altLang="zh-CN" sz="3600" b="1" dirty="0">
                <a:solidFill>
                  <a:srgbClr val="0000FF"/>
                </a:solidFill>
                <a:latin typeface="Times New Roman" panose="02020603050405020304" pitchFamily="18" charset="0"/>
                <a:cs typeface="Times New Roman" panose="02020603050405020304" pitchFamily="18" charset="0"/>
              </a:rPr>
              <a:t>α</a:t>
            </a:r>
            <a:r>
              <a:rPr lang="en-US" altLang="zh-CN" sz="3600" b="1" i="1" dirty="0">
                <a:solidFill>
                  <a:srgbClr val="0000FF"/>
                </a:solidFill>
                <a:latin typeface="Times New Roman" panose="02020603050405020304" pitchFamily="18" charset="0"/>
                <a:cs typeface="Times New Roman" panose="02020603050405020304" pitchFamily="18" charset="0"/>
              </a:rPr>
              <a:t> </a:t>
            </a:r>
            <a:r>
              <a:rPr lang="en-US" altLang="zh-CN" sz="3600" b="1" dirty="0">
                <a:solidFill>
                  <a:srgbClr val="0000FF"/>
                </a:solidFill>
                <a:latin typeface="Times New Roman" panose="02020603050405020304" pitchFamily="18" charset="0"/>
                <a:cs typeface="Times New Roman" panose="02020603050405020304" pitchFamily="18" charset="0"/>
              </a:rPr>
              <a:t>topoisomerase </a:t>
            </a:r>
            <a:endParaRPr lang="zh-CN" altLang="en-US" sz="3600"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08245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3195734455"/>
              </p:ext>
            </p:extLst>
          </p:nvPr>
        </p:nvGraphicFramePr>
        <p:xfrm>
          <a:off x="207963" y="1219200"/>
          <a:ext cx="8728076" cy="5121275"/>
        </p:xfrm>
        <a:graphic>
          <a:graphicData uri="http://schemas.openxmlformats.org/drawingml/2006/table">
            <a:tbl>
              <a:tblPr firstRow="1" bandRow="1">
                <a:tableStyleId>{69012ECD-51FC-41F1-AA8D-1B2483CD663E}</a:tableStyleId>
              </a:tblPr>
              <a:tblGrid>
                <a:gridCol w="777234">
                  <a:extLst>
                    <a:ext uri="{9D8B030D-6E8A-4147-A177-3AD203B41FA5}">
                      <a16:colId xmlns:a16="http://schemas.microsoft.com/office/drawing/2014/main" val="20000"/>
                    </a:ext>
                  </a:extLst>
                </a:gridCol>
                <a:gridCol w="638650">
                  <a:extLst>
                    <a:ext uri="{9D8B030D-6E8A-4147-A177-3AD203B41FA5}">
                      <a16:colId xmlns:a16="http://schemas.microsoft.com/office/drawing/2014/main" val="20001"/>
                    </a:ext>
                  </a:extLst>
                </a:gridCol>
                <a:gridCol w="1471049">
                  <a:extLst>
                    <a:ext uri="{9D8B030D-6E8A-4147-A177-3AD203B41FA5}">
                      <a16:colId xmlns:a16="http://schemas.microsoft.com/office/drawing/2014/main" val="20002"/>
                    </a:ext>
                  </a:extLst>
                </a:gridCol>
                <a:gridCol w="1973359">
                  <a:extLst>
                    <a:ext uri="{9D8B030D-6E8A-4147-A177-3AD203B41FA5}">
                      <a16:colId xmlns:a16="http://schemas.microsoft.com/office/drawing/2014/main" val="20003"/>
                    </a:ext>
                  </a:extLst>
                </a:gridCol>
                <a:gridCol w="2116876">
                  <a:extLst>
                    <a:ext uri="{9D8B030D-6E8A-4147-A177-3AD203B41FA5}">
                      <a16:colId xmlns:a16="http://schemas.microsoft.com/office/drawing/2014/main" val="20004"/>
                    </a:ext>
                  </a:extLst>
                </a:gridCol>
                <a:gridCol w="1750908">
                  <a:extLst>
                    <a:ext uri="{9D8B030D-6E8A-4147-A177-3AD203B41FA5}">
                      <a16:colId xmlns:a16="http://schemas.microsoft.com/office/drawing/2014/main" val="20005"/>
                    </a:ext>
                  </a:extLst>
                </a:gridCol>
              </a:tblGrid>
              <a:tr h="335322">
                <a:tc gridSpan="2">
                  <a:txBody>
                    <a:bodyPr/>
                    <a:lstStyle/>
                    <a:p>
                      <a:pPr algn="ctr"/>
                      <a:r>
                        <a:rPr lang="en-US" sz="1600" cap="none" dirty="0"/>
                        <a:t>TABLE 24-4</a:t>
                      </a:r>
                    </a:p>
                  </a:txBody>
                  <a:tcPr marL="91447" marR="91447" marT="45726" marB="45726" anchor="ctr">
                    <a:lnL w="12700" cap="flat" cmpd="sng" algn="ctr">
                      <a:solidFill>
                        <a:srgbClr val="808080">
                          <a:lumMod val="75000"/>
                        </a:srgbClr>
                      </a:solidFill>
                      <a:prstDash val="solid"/>
                      <a:round/>
                      <a:headEnd type="none" w="med" len="med"/>
                      <a:tailEnd type="none" w="med" len="med"/>
                    </a:lnL>
                    <a:lnT w="12700" cap="flat" cmpd="sng" algn="ctr">
                      <a:solidFill>
                        <a:srgbClr val="808080">
                          <a:lumMod val="75000"/>
                        </a:srgbClr>
                      </a:solidFill>
                      <a:prstDash val="solid"/>
                      <a:round/>
                      <a:headEnd type="none" w="med" len="med"/>
                      <a:tailEnd type="none" w="med" len="med"/>
                    </a:lnT>
                    <a:lnB w="12700" cap="flat" cmpd="sng" algn="ctr">
                      <a:solidFill>
                        <a:srgbClr val="808080">
                          <a:lumMod val="75000"/>
                        </a:srgbClr>
                      </a:solidFill>
                      <a:prstDash val="solid"/>
                      <a:round/>
                      <a:headEnd type="none" w="med" len="med"/>
                      <a:tailEnd type="none" w="med" len="med"/>
                    </a:lnB>
                    <a:solidFill>
                      <a:srgbClr val="470F26"/>
                    </a:solidFill>
                  </a:tcPr>
                </a:tc>
                <a:tc hMerge="1">
                  <a:txBody>
                    <a:bodyPr/>
                    <a:lstStyle/>
                    <a:p>
                      <a:endParaRPr lang="en-US"/>
                    </a:p>
                  </a:txBody>
                  <a:tcPr/>
                </a:tc>
                <a:tc gridSpan="4">
                  <a:txBody>
                    <a:bodyPr/>
                    <a:lstStyle/>
                    <a:p>
                      <a:r>
                        <a:rPr lang="en-US" sz="1600" b="1" kern="1200" cap="none" baseline="0" dirty="0">
                          <a:solidFill>
                            <a:schemeClr val="bg1"/>
                          </a:solidFill>
                          <a:latin typeface="+mn-lt"/>
                          <a:ea typeface="+mn-ea"/>
                          <a:cs typeface="+mn-cs"/>
                        </a:rPr>
                        <a:t>Diversity in DNA Topoisomerases</a:t>
                      </a:r>
                      <a:endParaRPr lang="en-US" sz="1600" cap="none" baseline="0" dirty="0">
                        <a:solidFill>
                          <a:schemeClr val="bg1"/>
                        </a:solidFill>
                      </a:endParaRPr>
                    </a:p>
                  </a:txBody>
                  <a:tcPr marL="91447" marR="91447" marT="45726" marB="45726" anchor="ctr">
                    <a:lnR w="12700" cap="flat" cmpd="sng" algn="ctr">
                      <a:solidFill>
                        <a:srgbClr val="808080">
                          <a:lumMod val="75000"/>
                        </a:srgbClr>
                      </a:solidFill>
                      <a:prstDash val="solid"/>
                      <a:round/>
                      <a:headEnd type="none" w="med" len="med"/>
                      <a:tailEnd type="none" w="med" len="med"/>
                    </a:lnR>
                    <a:lnT w="12700" cap="flat" cmpd="sng" algn="ctr">
                      <a:solidFill>
                        <a:srgbClr val="808080">
                          <a:lumMod val="75000"/>
                        </a:srgbClr>
                      </a:solidFill>
                      <a:prstDash val="solid"/>
                      <a:round/>
                      <a:headEnd type="none" w="med" len="med"/>
                      <a:tailEnd type="none" w="med" len="med"/>
                    </a:lnT>
                    <a:lnB w="12700" cap="flat" cmpd="sng" algn="ctr">
                      <a:solidFill>
                        <a:srgbClr val="808080">
                          <a:lumMod val="75000"/>
                        </a:srgbClr>
                      </a:solidFill>
                      <a:prstDash val="solid"/>
                      <a:round/>
                      <a:headEnd type="none" w="med" len="med"/>
                      <a:tailEnd type="none" w="med" len="med"/>
                    </a:lnB>
                    <a:solidFill>
                      <a:srgbClr val="667B81"/>
                    </a:solidFill>
                  </a:tcPr>
                </a:tc>
                <a:tc hMerge="1">
                  <a:txBody>
                    <a:bodyPr/>
                    <a:lstStyle/>
                    <a:p>
                      <a:endParaRPr lang="en-US"/>
                    </a:p>
                  </a:txBody>
                  <a:tcPr/>
                </a:tc>
                <a:tc hMerge="1">
                  <a:txBody>
                    <a:bodyPr/>
                    <a:lstStyle/>
                    <a:p>
                      <a:endParaRPr lang="en-US" dirty="0"/>
                    </a:p>
                  </a:txBody>
                  <a:tcPr/>
                </a:tc>
                <a:tc hMerge="1">
                  <a:txBody>
                    <a:bodyPr/>
                    <a:lstStyle/>
                    <a:p>
                      <a:endParaRPr lang="en-US"/>
                    </a:p>
                  </a:txBody>
                  <a:tcPr/>
                </a:tc>
                <a:extLst>
                  <a:ext uri="{0D108BD9-81ED-4DB2-BD59-A6C34878D82A}">
                    <a16:rowId xmlns:a16="http://schemas.microsoft.com/office/drawing/2014/main" val="10000"/>
                  </a:ext>
                </a:extLst>
              </a:tr>
              <a:tr h="457257">
                <a:tc>
                  <a:txBody>
                    <a:bodyPr/>
                    <a:lstStyle/>
                    <a:p>
                      <a:pPr algn="l"/>
                      <a:r>
                        <a:rPr lang="en-US" sz="1200" b="1" cap="none" dirty="0">
                          <a:solidFill>
                            <a:srgbClr val="000000"/>
                          </a:solidFill>
                        </a:rPr>
                        <a:t>Type</a:t>
                      </a:r>
                    </a:p>
                  </a:txBody>
                  <a:tcPr marL="91447" marR="91447" marT="45726" marB="45726" anchor="b">
                    <a:lnL w="12700" cap="flat" cmpd="sng" algn="ctr">
                      <a:solidFill>
                        <a:srgbClr val="808080">
                          <a:lumMod val="75000"/>
                        </a:srgbClr>
                      </a:solidFill>
                      <a:prstDash val="solid"/>
                      <a:round/>
                      <a:headEnd type="none" w="med" len="med"/>
                      <a:tailEnd type="none" w="med" len="med"/>
                    </a:lnL>
                    <a:lnT w="12700" cap="flat" cmpd="sng" algn="ctr">
                      <a:solidFill>
                        <a:srgbClr val="808080">
                          <a:lumMod val="75000"/>
                        </a:srgbClr>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E4E5E4"/>
                    </a:solidFill>
                  </a:tcPr>
                </a:tc>
                <a:tc gridSpan="2">
                  <a:txBody>
                    <a:bodyPr/>
                    <a:lstStyle/>
                    <a:p>
                      <a:pPr algn="l"/>
                      <a:r>
                        <a:rPr lang="en-US" sz="1200" b="1" cap="none" dirty="0">
                          <a:solidFill>
                            <a:srgbClr val="000000"/>
                          </a:solidFill>
                        </a:rPr>
                        <a:t>Mechanism</a:t>
                      </a:r>
                    </a:p>
                  </a:txBody>
                  <a:tcPr marL="91447" marR="91447" marT="45726" marB="45726" anchor="b">
                    <a:lnT w="12700" cap="flat" cmpd="sng" algn="ctr">
                      <a:solidFill>
                        <a:srgbClr val="808080">
                          <a:lumMod val="75000"/>
                        </a:srgbClr>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E4E5E4"/>
                    </a:solidFill>
                  </a:tcPr>
                </a:tc>
                <a:tc hMerge="1">
                  <a:txBody>
                    <a:bodyPr/>
                    <a:lstStyle/>
                    <a:p>
                      <a:endParaRPr lang="en-US"/>
                    </a:p>
                  </a:txBody>
                  <a:tcPr/>
                </a:tc>
                <a:tc>
                  <a:txBody>
                    <a:bodyPr/>
                    <a:lstStyle/>
                    <a:p>
                      <a:pPr algn="ctr"/>
                      <a:r>
                        <a:rPr lang="en-US" sz="1200" b="1" cap="none" dirty="0">
                          <a:solidFill>
                            <a:srgbClr val="000000"/>
                          </a:solidFill>
                        </a:rPr>
                        <a:t>Family (defined by structural class)</a:t>
                      </a:r>
                    </a:p>
                  </a:txBody>
                  <a:tcPr marL="91447" marR="91447" marT="45726" marB="45726" anchor="b">
                    <a:lnT w="12700" cap="flat" cmpd="sng" algn="ctr">
                      <a:solidFill>
                        <a:srgbClr val="808080">
                          <a:lumMod val="75000"/>
                        </a:srgbClr>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E4E5E4"/>
                    </a:solidFill>
                  </a:tcPr>
                </a:tc>
                <a:tc>
                  <a:txBody>
                    <a:bodyPr/>
                    <a:lstStyle/>
                    <a:p>
                      <a:pPr algn="l"/>
                      <a:r>
                        <a:rPr lang="en-US" sz="1200" b="1" cap="none" dirty="0">
                          <a:solidFill>
                            <a:srgbClr val="000000"/>
                          </a:solidFill>
                        </a:rPr>
                        <a:t>Domain(s)</a:t>
                      </a:r>
                    </a:p>
                  </a:txBody>
                  <a:tcPr marL="91447" marR="91447" marT="45726" marB="45726" anchor="b">
                    <a:lnT w="12700" cap="flat" cmpd="sng" algn="ctr">
                      <a:solidFill>
                        <a:srgbClr val="808080">
                          <a:lumMod val="75000"/>
                        </a:srgbClr>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E4E5E4"/>
                    </a:solidFill>
                  </a:tcPr>
                </a:tc>
                <a:tc>
                  <a:txBody>
                    <a:bodyPr/>
                    <a:lstStyle/>
                    <a:p>
                      <a:pPr algn="l"/>
                      <a:r>
                        <a:rPr lang="en-US" sz="1200" b="1" cap="none" baseline="0" dirty="0">
                          <a:solidFill>
                            <a:schemeClr val="tx1"/>
                          </a:solidFill>
                        </a:rPr>
                        <a:t>Notes</a:t>
                      </a:r>
                    </a:p>
                  </a:txBody>
                  <a:tcPr marL="91447" marR="91447" marT="45726" marB="45726" anchor="b">
                    <a:lnR w="12700" cap="flat" cmpd="sng" algn="ctr">
                      <a:solidFill>
                        <a:srgbClr val="808080">
                          <a:lumMod val="75000"/>
                        </a:srgbClr>
                      </a:solidFill>
                      <a:prstDash val="solid"/>
                      <a:round/>
                      <a:headEnd type="none" w="med" len="med"/>
                      <a:tailEnd type="none" w="med" len="med"/>
                    </a:lnR>
                    <a:lnT w="12700" cap="flat" cmpd="sng" algn="ctr">
                      <a:solidFill>
                        <a:srgbClr val="808080">
                          <a:lumMod val="75000"/>
                        </a:srgbClr>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E4E5E4"/>
                    </a:solidFill>
                  </a:tcPr>
                </a:tc>
                <a:extLst>
                  <a:ext uri="{0D108BD9-81ED-4DB2-BD59-A6C34878D82A}">
                    <a16:rowId xmlns:a16="http://schemas.microsoft.com/office/drawing/2014/main" val="10001"/>
                  </a:ext>
                </a:extLst>
              </a:tr>
              <a:tr h="1188867">
                <a:tc>
                  <a:txBody>
                    <a:bodyPr/>
                    <a:lstStyle/>
                    <a:p>
                      <a:pPr algn="l"/>
                      <a:r>
                        <a:rPr lang="en-US" sz="1200" b="0" i="0" cap="none" baseline="0" dirty="0">
                          <a:solidFill>
                            <a:srgbClr val="000000"/>
                          </a:solidFill>
                        </a:rPr>
                        <a:t>IA</a:t>
                      </a:r>
                    </a:p>
                  </a:txBody>
                  <a:tcPr marL="91447" marR="91447" marT="45726" marB="45726">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r>
                        <a:rPr lang="en-US" sz="1200" baseline="0" dirty="0"/>
                        <a:t>Strand passage</a:t>
                      </a:r>
                      <a:r>
                        <a:rPr lang="en-US" sz="1200" baseline="30000" dirty="0"/>
                        <a:t>a</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l"/>
                      <a:r>
                        <a:rPr lang="en-US" sz="1200" b="0" i="0" cap="none" baseline="0" dirty="0">
                          <a:solidFill>
                            <a:srgbClr val="000000"/>
                          </a:solidFill>
                        </a:rPr>
                        <a:t>Topoisomerase I</a:t>
                      </a:r>
                    </a:p>
                    <a:p>
                      <a:pPr lvl="0" algn="l"/>
                      <a:r>
                        <a:rPr lang="en-US" sz="1200" b="0" i="0" cap="none" baseline="0" dirty="0">
                          <a:solidFill>
                            <a:srgbClr val="000000"/>
                          </a:solidFill>
                        </a:rPr>
                        <a:t>Topoisomerase III</a:t>
                      </a:r>
                    </a:p>
                    <a:p>
                      <a:pPr lvl="0" algn="l"/>
                      <a:r>
                        <a:rPr lang="en-US" sz="1200" b="0" i="0" cap="none" baseline="0" dirty="0">
                          <a:solidFill>
                            <a:srgbClr val="000000"/>
                          </a:solidFill>
                        </a:rPr>
                        <a:t>Reverse gyrase</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200" b="0" i="0" cap="none" baseline="0" dirty="0">
                          <a:solidFill>
                            <a:srgbClr val="000000"/>
                          </a:solidFill>
                        </a:rPr>
                        <a:t>Bacteria, eukaryotes</a:t>
                      </a:r>
                    </a:p>
                    <a:p>
                      <a:pPr algn="l"/>
                      <a:r>
                        <a:rPr lang="en-US" sz="1200" b="0" i="0" cap="none" baseline="0" dirty="0">
                          <a:solidFill>
                            <a:srgbClr val="000000"/>
                          </a:solidFill>
                        </a:rPr>
                        <a:t>Bacteria, eukaryotes</a:t>
                      </a:r>
                    </a:p>
                    <a:p>
                      <a:pPr algn="l"/>
                      <a:r>
                        <a:rPr lang="en-US" sz="1200" b="0" i="0" cap="none" baseline="0" dirty="0">
                          <a:solidFill>
                            <a:srgbClr val="000000"/>
                          </a:solidFill>
                        </a:rPr>
                        <a:t>Archaea, bacteria</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indent="-114300" algn="l">
                        <a:tabLst/>
                      </a:pPr>
                      <a:r>
                        <a:rPr lang="en-US" sz="1200" b="0" i="0" cap="none" baseline="0" dirty="0">
                          <a:solidFill>
                            <a:srgbClr val="000000"/>
                          </a:solidFill>
                        </a:rPr>
                        <a:t>Relaxes (–)</a:t>
                      </a:r>
                    </a:p>
                    <a:p>
                      <a:pPr marL="114300" indent="-114300" algn="l">
                        <a:tabLst/>
                      </a:pPr>
                      <a:r>
                        <a:rPr lang="en-US" sz="1200" b="0" i="0" cap="none" baseline="0" dirty="0">
                          <a:solidFill>
                            <a:srgbClr val="000000"/>
                          </a:solidFill>
                        </a:rPr>
                        <a:t>Relaxes (–)</a:t>
                      </a:r>
                    </a:p>
                    <a:p>
                      <a:pPr marL="114300" indent="-114300" algn="l">
                        <a:tabLst/>
                      </a:pPr>
                      <a:r>
                        <a:rPr lang="en-US" sz="1200" b="0" i="0" cap="none" baseline="0" dirty="0">
                          <a:solidFill>
                            <a:srgbClr val="000000"/>
                          </a:solidFill>
                        </a:rPr>
                        <a:t>Uses ATP to introduce positive supercoils; thermophilic bacteria and archaea only</a:t>
                      </a:r>
                    </a:p>
                  </a:txBody>
                  <a:tcPr marL="91447" marR="91447" marT="45726" marB="45726">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57257">
                <a:tc>
                  <a:txBody>
                    <a:bodyPr/>
                    <a:lstStyle/>
                    <a:p>
                      <a:pPr algn="l"/>
                      <a:r>
                        <a:rPr lang="en-US" sz="1200" b="0" i="0" cap="none" baseline="0" dirty="0">
                          <a:solidFill>
                            <a:srgbClr val="000000"/>
                          </a:solidFill>
                        </a:rPr>
                        <a:t>IB</a:t>
                      </a:r>
                    </a:p>
                  </a:txBody>
                  <a:tcPr marL="91447" marR="91447" marT="45726" marB="45726">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r>
                        <a:rPr lang="en-US" sz="1200" baseline="0" dirty="0"/>
                        <a:t>Swivelase</a:t>
                      </a:r>
                      <a:r>
                        <a:rPr lang="en-US" sz="1200" baseline="30000" dirty="0"/>
                        <a:t>b</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l"/>
                      <a:r>
                        <a:rPr lang="en-US" sz="1200" b="0" i="0" cap="none" baseline="0" dirty="0">
                          <a:solidFill>
                            <a:srgbClr val="000000"/>
                          </a:solidFill>
                        </a:rPr>
                        <a:t>Topoisomerase IB</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Bacteria, eukaryotes</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indent="-114300" algn="l"/>
                      <a:r>
                        <a:rPr lang="en-US" sz="1200" b="0" i="0" cap="none" baseline="0" dirty="0">
                          <a:solidFill>
                            <a:srgbClr val="000000"/>
                          </a:solidFill>
                        </a:rPr>
                        <a:t>A few bacteria; all eukaryotes</a:t>
                      </a:r>
                    </a:p>
                  </a:txBody>
                  <a:tcPr marL="91447" marR="91447" marT="45726" marB="45726">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274354">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IC</a:t>
                      </a:r>
                    </a:p>
                  </a:txBody>
                  <a:tcPr marL="91447" marR="91447" marT="45726" marB="45726">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r>
                        <a:rPr lang="en-US" sz="1200" baseline="0" dirty="0"/>
                        <a:t>Swivelase</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l"/>
                      <a:r>
                        <a:rPr lang="en-US" sz="1200" b="0" i="0" cap="none" baseline="0" dirty="0">
                          <a:solidFill>
                            <a:srgbClr val="000000"/>
                          </a:solidFill>
                        </a:rPr>
                        <a:t>Topoisomerase V</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Archaea</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indent="-114300" algn="l"/>
                      <a:r>
                        <a:rPr lang="en-US" sz="1200" b="0" i="1" cap="none" baseline="0" dirty="0">
                          <a:solidFill>
                            <a:srgbClr val="000000"/>
                          </a:solidFill>
                        </a:rPr>
                        <a:t>Methanopyrus </a:t>
                      </a:r>
                      <a:r>
                        <a:rPr lang="en-US" sz="1200" b="0" i="0" cap="none" baseline="0" dirty="0">
                          <a:solidFill>
                            <a:srgbClr val="000000"/>
                          </a:solidFill>
                        </a:rPr>
                        <a:t>only</a:t>
                      </a:r>
                    </a:p>
                  </a:txBody>
                  <a:tcPr marL="91447" marR="91447" marT="45726" marB="45726">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1005965">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IIA</a:t>
                      </a:r>
                    </a:p>
                  </a:txBody>
                  <a:tcPr marL="91447" marR="91447" marT="45726" marB="45726">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r>
                        <a:rPr lang="en-US" sz="1200" baseline="0" dirty="0"/>
                        <a:t>Strand passage</a:t>
                      </a:r>
                      <a:r>
                        <a:rPr lang="en-US" sz="1200" baseline="30000" dirty="0"/>
                        <a:t>c</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marL="114300" lvl="0" indent="-114300" algn="l"/>
                      <a:r>
                        <a:rPr lang="en-US" sz="1200" b="0" i="0" cap="none" baseline="0" dirty="0">
                          <a:solidFill>
                            <a:srgbClr val="000000"/>
                          </a:solidFill>
                        </a:rPr>
                        <a:t>Topoisomerase II (DNA gyrase)</a:t>
                      </a:r>
                    </a:p>
                    <a:p>
                      <a:pPr lvl="0" algn="l"/>
                      <a:r>
                        <a:rPr lang="en-US" sz="1200" b="0" i="0" cap="none" baseline="0" dirty="0">
                          <a:solidFill>
                            <a:srgbClr val="000000"/>
                          </a:solidFill>
                        </a:rPr>
                        <a:t>Topoisomerase IIα</a:t>
                      </a:r>
                    </a:p>
                    <a:p>
                      <a:pPr lvl="0" algn="l"/>
                      <a:r>
                        <a:rPr lang="en-US" sz="1200" b="0" i="0" cap="none" baseline="0" dirty="0">
                          <a:solidFill>
                            <a:srgbClr val="000000"/>
                          </a:solidFill>
                        </a:rPr>
                        <a:t>Topoisomerase IIβ  </a:t>
                      </a:r>
                    </a:p>
                    <a:p>
                      <a:pPr lvl="0" algn="l"/>
                      <a:r>
                        <a:rPr lang="en-US" sz="1200" b="0" i="0" cap="none" baseline="0" dirty="0">
                          <a:solidFill>
                            <a:srgbClr val="000000"/>
                          </a:solidFill>
                        </a:rPr>
                        <a:t>Topoisomerase IV</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Archaea, bacteria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cap="none" baseline="0" dirty="0">
                        <a:solidFill>
                          <a:srgbClr val="00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Eukaryotes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Eukaryotes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Bacteria</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indent="-114300" algn="l"/>
                      <a:r>
                        <a:rPr lang="en-US" sz="1200" b="0" i="0" cap="none" baseline="0" dirty="0">
                          <a:solidFill>
                            <a:srgbClr val="000000"/>
                          </a:solidFill>
                        </a:rPr>
                        <a:t>Introduces negative supercoils (ATPase)</a:t>
                      </a:r>
                    </a:p>
                    <a:p>
                      <a:pPr marL="114300" indent="-114300" algn="l"/>
                      <a:r>
                        <a:rPr lang="en-US" sz="1200" b="0" i="0" cap="none" baseline="0" dirty="0">
                          <a:solidFill>
                            <a:srgbClr val="000000"/>
                          </a:solidFill>
                        </a:rPr>
                        <a:t>Relaxes (+ or –)</a:t>
                      </a:r>
                    </a:p>
                    <a:p>
                      <a:pPr marL="114300" indent="-114300" algn="l"/>
                      <a:r>
                        <a:rPr lang="en-US" sz="1200" b="0" i="0" cap="none" baseline="0" dirty="0">
                          <a:solidFill>
                            <a:srgbClr val="000000"/>
                          </a:solidFill>
                        </a:rPr>
                        <a:t>Relaxes (+ or –)</a:t>
                      </a:r>
                    </a:p>
                    <a:p>
                      <a:pPr marL="114300" indent="-114300" algn="l"/>
                      <a:r>
                        <a:rPr lang="en-US" sz="1200" b="0" i="0" cap="none" baseline="0" dirty="0">
                          <a:solidFill>
                            <a:srgbClr val="000000"/>
                          </a:solidFill>
                        </a:rPr>
                        <a:t>Decatenase</a:t>
                      </a:r>
                      <a:r>
                        <a:rPr lang="en-US" sz="1200" b="0" i="0" cap="none" baseline="30000" dirty="0">
                          <a:solidFill>
                            <a:srgbClr val="000000"/>
                          </a:solidFill>
                        </a:rPr>
                        <a:t>d</a:t>
                      </a:r>
                    </a:p>
                  </a:txBody>
                  <a:tcPr marL="91447" marR="91447" marT="45726" marB="45726">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64015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IIB</a:t>
                      </a:r>
                    </a:p>
                  </a:txBody>
                  <a:tcPr marL="91447" marR="91447" marT="45726" marB="45726">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r>
                        <a:rPr lang="en-US" sz="1200" baseline="0" dirty="0"/>
                        <a:t>Strand passage </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lvl="0" algn="l"/>
                      <a:r>
                        <a:rPr lang="en-US" sz="1200" b="0" i="0" cap="none" baseline="0" dirty="0">
                          <a:solidFill>
                            <a:srgbClr val="000000"/>
                          </a:solidFill>
                        </a:rPr>
                        <a:t>Topoisomerase VI</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marR="0" indent="-114300" algn="l" defTabSz="457200" rtl="0" eaLnBrk="1" fontAlgn="auto" latinLnBrk="0" hangingPunct="1">
                        <a:lnSpc>
                          <a:spcPct val="100000"/>
                        </a:lnSpc>
                        <a:spcBef>
                          <a:spcPts val="0"/>
                        </a:spcBef>
                        <a:spcAft>
                          <a:spcPts val="0"/>
                        </a:spcAft>
                        <a:buClrTx/>
                        <a:buSzTx/>
                        <a:buFontTx/>
                        <a:buNone/>
                        <a:tabLst/>
                        <a:defRPr/>
                      </a:pPr>
                      <a:r>
                        <a:rPr lang="en-US" sz="1200" b="0" i="0" cap="none" baseline="0" dirty="0">
                          <a:solidFill>
                            <a:srgbClr val="000000"/>
                          </a:solidFill>
                        </a:rPr>
                        <a:t>Archaea, bacteria, eukaryotes</a:t>
                      </a:r>
                    </a:p>
                  </a:txBody>
                  <a:tcPr marL="91447" marR="91447"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indent="-114300" algn="l"/>
                      <a:r>
                        <a:rPr lang="en-US" sz="1200" b="0" i="0" cap="none" baseline="0" dirty="0">
                          <a:solidFill>
                            <a:srgbClr val="000000"/>
                          </a:solidFill>
                        </a:rPr>
                        <a:t>Among eukaryotes, plants, algae, and protists only</a:t>
                      </a:r>
                    </a:p>
                  </a:txBody>
                  <a:tcPr marL="91447" marR="91447" marT="45726" marB="45726">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762094">
                <a:tc gridSpan="6">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i="0" cap="none" baseline="30000" dirty="0">
                          <a:solidFill>
                            <a:srgbClr val="000000"/>
                          </a:solidFill>
                        </a:rPr>
                        <a:t>a</a:t>
                      </a:r>
                      <a:r>
                        <a:rPr lang="en-US" sz="1100" b="0" i="0" cap="none" baseline="0" dirty="0">
                          <a:solidFill>
                            <a:srgbClr val="000000"/>
                          </a:solidFill>
                        </a:rPr>
                        <a:t>See Figure 24-19.</a:t>
                      </a:r>
                    </a:p>
                    <a:p>
                      <a:pPr marL="0" marR="0" indent="0" algn="l" defTabSz="457200" rtl="0" eaLnBrk="1" fontAlgn="auto" latinLnBrk="0" hangingPunct="1">
                        <a:lnSpc>
                          <a:spcPct val="100000"/>
                        </a:lnSpc>
                        <a:spcBef>
                          <a:spcPts val="0"/>
                        </a:spcBef>
                        <a:spcAft>
                          <a:spcPts val="0"/>
                        </a:spcAft>
                        <a:buClrTx/>
                        <a:buSzTx/>
                        <a:buFontTx/>
                        <a:buNone/>
                        <a:tabLst/>
                        <a:defRPr/>
                      </a:pPr>
                      <a:r>
                        <a:rPr lang="en-US" sz="1100" b="0" i="0" cap="none" baseline="30000" dirty="0">
                          <a:solidFill>
                            <a:srgbClr val="000000"/>
                          </a:solidFill>
                        </a:rPr>
                        <a:t>b</a:t>
                      </a:r>
                      <a:r>
                        <a:rPr lang="en-US" sz="1100" b="0" i="0" cap="none" baseline="0" dirty="0">
                          <a:solidFill>
                            <a:srgbClr val="000000"/>
                          </a:solidFill>
                        </a:rPr>
                        <a:t>A nick is made in one strand, and the other strand is allowed to rotate to relieve topological strain.</a:t>
                      </a:r>
                    </a:p>
                    <a:p>
                      <a:pPr marL="0" marR="0" indent="0" algn="l" defTabSz="457200" rtl="0" eaLnBrk="1" fontAlgn="auto" latinLnBrk="0" hangingPunct="1">
                        <a:lnSpc>
                          <a:spcPct val="100000"/>
                        </a:lnSpc>
                        <a:spcBef>
                          <a:spcPts val="0"/>
                        </a:spcBef>
                        <a:spcAft>
                          <a:spcPts val="0"/>
                        </a:spcAft>
                        <a:buClrTx/>
                        <a:buSzTx/>
                        <a:buFontTx/>
                        <a:buNone/>
                        <a:tabLst/>
                        <a:defRPr/>
                      </a:pPr>
                      <a:r>
                        <a:rPr lang="en-US" sz="1100" b="0" i="0" cap="none" baseline="30000" dirty="0">
                          <a:solidFill>
                            <a:srgbClr val="000000"/>
                          </a:solidFill>
                        </a:rPr>
                        <a:t>c</a:t>
                      </a:r>
                      <a:r>
                        <a:rPr lang="en-US" sz="1100" b="0" i="0" cap="none" baseline="0" dirty="0">
                          <a:solidFill>
                            <a:srgbClr val="000000"/>
                          </a:solidFill>
                        </a:rPr>
                        <a:t>See Figure 24-20a.</a:t>
                      </a:r>
                    </a:p>
                    <a:p>
                      <a:pPr marL="0" marR="0" indent="0" algn="l" defTabSz="457200" rtl="0" eaLnBrk="1" fontAlgn="auto" latinLnBrk="0" hangingPunct="1">
                        <a:lnSpc>
                          <a:spcPct val="100000"/>
                        </a:lnSpc>
                        <a:spcBef>
                          <a:spcPts val="0"/>
                        </a:spcBef>
                        <a:spcAft>
                          <a:spcPts val="0"/>
                        </a:spcAft>
                        <a:buClrTx/>
                        <a:buSzTx/>
                        <a:buFontTx/>
                        <a:buNone/>
                        <a:tabLst/>
                        <a:defRPr/>
                      </a:pPr>
                      <a:r>
                        <a:rPr lang="en-US" sz="1100" b="0" i="0" cap="none" baseline="30000" dirty="0">
                          <a:solidFill>
                            <a:srgbClr val="000000"/>
                          </a:solidFill>
                        </a:rPr>
                        <a:t>d</a:t>
                      </a:r>
                      <a:r>
                        <a:rPr lang="en-US" sz="1100" b="0" i="0" cap="none" baseline="0" dirty="0">
                          <a:solidFill>
                            <a:srgbClr val="000000"/>
                          </a:solidFill>
                        </a:rPr>
                        <a:t>See Figure 24-20b.</a:t>
                      </a:r>
                    </a:p>
                  </a:txBody>
                  <a:tcPr marL="91447" marR="91447" marT="45726" marB="45726">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pPr lvl="0" algn="l"/>
                      <a:endParaRPr lang="en-US" sz="1100" b="0" i="0" cap="none" baseline="0" dirty="0">
                        <a:solidFill>
                          <a:srgbClr val="00000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0" i="0" cap="none" baseline="0" dirty="0">
                        <a:solidFill>
                          <a:srgbClr val="00000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l"/>
                      <a:endParaRPr lang="en-US" sz="1100" b="0" i="0" cap="none" baseline="0" dirty="0">
                        <a:solidFill>
                          <a:srgbClr val="000000"/>
                        </a:solidFill>
                      </a:endParaRPr>
                    </a:p>
                  </a:txBody>
                  <a:tcPr>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4891061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p:cNvSpPr>
            <a:spLocks noGrp="1"/>
          </p:cNvSpPr>
          <p:nvPr>
            <p:ph type="title"/>
          </p:nvPr>
        </p:nvSpPr>
        <p:spPr>
          <a:xfrm>
            <a:off x="-5720" y="5517232"/>
            <a:ext cx="9324528" cy="1143000"/>
          </a:xfrm>
        </p:spPr>
        <p:txBody>
          <a:bodyPr/>
          <a:lstStyle/>
          <a:p>
            <a:r>
              <a:rPr lang="en-US" altLang="zh-CN" sz="3600" b="1" dirty="0">
                <a:solidFill>
                  <a:srgbClr val="0000FF"/>
                </a:solidFill>
                <a:latin typeface="Times New Roman" panose="02020603050405020304" pitchFamily="18" charset="0"/>
                <a:cs typeface="Times New Roman" panose="02020603050405020304" pitchFamily="18" charset="0"/>
              </a:rPr>
              <a:t>Topoisomerase inhibitors used as antibiotics</a:t>
            </a:r>
          </a:p>
        </p:txBody>
      </p:sp>
      <p:pic>
        <p:nvPicPr>
          <p:cNvPr id="68612" name="Picture 5" descr="C:\Users\shannon.moloney\AppData\Local\Temp\wz76c6\ch24\box_24_01 part 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481682"/>
            <a:ext cx="6778625" cy="503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441871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p:cNvSpPr>
            <a:spLocks noGrp="1"/>
          </p:cNvSpPr>
          <p:nvPr>
            <p:ph type="title"/>
          </p:nvPr>
        </p:nvSpPr>
        <p:spPr>
          <a:xfrm>
            <a:off x="0" y="5715000"/>
            <a:ext cx="9144000" cy="1143000"/>
          </a:xfrm>
        </p:spPr>
        <p:txBody>
          <a:bodyPr/>
          <a:lstStyle/>
          <a:p>
            <a:r>
              <a:rPr lang="en-US" altLang="zh-CN" sz="2800" b="1" dirty="0">
                <a:solidFill>
                  <a:srgbClr val="0000FF"/>
                </a:solidFill>
                <a:latin typeface="Times New Roman" panose="02020603050405020304" pitchFamily="18" charset="0"/>
                <a:cs typeface="Times New Roman" panose="02020603050405020304" pitchFamily="18" charset="0"/>
              </a:rPr>
              <a:t>Topoisomerase inhibitors used as chemotherapy drugs</a:t>
            </a:r>
          </a:p>
        </p:txBody>
      </p:sp>
      <p:pic>
        <p:nvPicPr>
          <p:cNvPr id="70660" name="Picture 5" descr="C:\Users\shannon.moloney\AppData\Local\Temp\wzf789\ch24\box_24_01 part 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40" y="627825"/>
            <a:ext cx="6781800" cy="509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576828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0" y="404813"/>
            <a:ext cx="9144000" cy="1223962"/>
          </a:xfrm>
        </p:spPr>
        <p:txBody>
          <a:bodyPr/>
          <a:lstStyle/>
          <a:p>
            <a:pPr eaLnBrk="1" hangingPunct="1"/>
            <a:r>
              <a:rPr lang="en-US" altLang="zh-CN" sz="5400" b="1" dirty="0">
                <a:solidFill>
                  <a:srgbClr val="0000FF"/>
                </a:solidFill>
                <a:latin typeface="Times New Roman" pitchFamily="18" charset="0"/>
              </a:rPr>
              <a:t>7. Chromatin and nucleoid structure</a:t>
            </a:r>
          </a:p>
        </p:txBody>
      </p:sp>
      <p:sp>
        <p:nvSpPr>
          <p:cNvPr id="54275" name="Text Box 3"/>
          <p:cNvSpPr txBox="1">
            <a:spLocks noChangeArrowheads="1"/>
          </p:cNvSpPr>
          <p:nvPr/>
        </p:nvSpPr>
        <p:spPr bwMode="auto">
          <a:xfrm>
            <a:off x="611188" y="2276475"/>
            <a:ext cx="8137525" cy="3990975"/>
          </a:xfrm>
          <a:prstGeom prst="rect">
            <a:avLst/>
          </a:prstGeom>
          <a:noFill/>
          <a:ln w="9525">
            <a:noFill/>
            <a:miter lim="800000"/>
            <a:headEnd/>
            <a:tailEnd/>
          </a:ln>
        </p:spPr>
        <p:txBody>
          <a:bodyPr>
            <a:spAutoFit/>
          </a:bodyPr>
          <a:lstStyle/>
          <a:p>
            <a:pPr eaLnBrk="0" hangingPunct="0">
              <a:spcBef>
                <a:spcPct val="50000"/>
              </a:spcBef>
            </a:pPr>
            <a:r>
              <a:rPr kumimoji="1" lang="en-US" altLang="zh-CN" sz="3200" b="1" dirty="0">
                <a:latin typeface="Times New Roman" pitchFamily="18" charset="0"/>
              </a:rPr>
              <a:t>In non-dividing eukaryotic cells, the chromosomal material, called </a:t>
            </a:r>
            <a:r>
              <a:rPr kumimoji="1" lang="en-US" altLang="zh-CN" sz="3200" b="1" dirty="0">
                <a:solidFill>
                  <a:srgbClr val="FF0000"/>
                </a:solidFill>
                <a:latin typeface="Times New Roman" pitchFamily="18" charset="0"/>
              </a:rPr>
              <a:t>chromatin</a:t>
            </a:r>
            <a:r>
              <a:rPr kumimoji="1" lang="en-US" altLang="zh-CN" sz="3200" b="1" dirty="0">
                <a:latin typeface="Times New Roman" pitchFamily="18" charset="0"/>
              </a:rPr>
              <a:t>, is amorphous and appears to be randomly dispersed throughout the nucleus. When the cells prepare to divide, the chromatin condenses and assembles itself into a species-specific number of well-defined chromosomes</a:t>
            </a:r>
            <a:r>
              <a:rPr kumimoji="1" lang="en-US" altLang="zh-CN" sz="3200" dirty="0">
                <a:latin typeface="Times New Roman" pitchFamily="18" charset="0"/>
              </a:rPr>
              <a:t>.</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484981" y="620688"/>
            <a:ext cx="8229600" cy="1143000"/>
          </a:xfrm>
        </p:spPr>
        <p:txBody>
          <a:bodyPr/>
          <a:lstStyle/>
          <a:p>
            <a:pPr algn="l" eaLnBrk="1" hangingPunct="1"/>
            <a:r>
              <a:rPr lang="en-US" altLang="zh-CN" sz="3600" b="1" dirty="0">
                <a:latin typeface="Times New Roman" pitchFamily="18" charset="0"/>
              </a:rPr>
              <a:t>The DNA in chromatin is very tightly associated with proteins called </a:t>
            </a:r>
            <a:r>
              <a:rPr lang="en-US" altLang="zh-CN" sz="3600" b="1" dirty="0">
                <a:solidFill>
                  <a:srgbClr val="FF0000"/>
                </a:solidFill>
                <a:latin typeface="Times New Roman" pitchFamily="18" charset="0"/>
              </a:rPr>
              <a:t>histones</a:t>
            </a:r>
            <a:r>
              <a:rPr lang="en-US" altLang="zh-CN" sz="3600" b="1" dirty="0">
                <a:latin typeface="Times New Roman" pitchFamily="18" charset="0"/>
              </a:rPr>
              <a:t>, which package and order the DNA into structural units called </a:t>
            </a:r>
            <a:r>
              <a:rPr lang="en-US" altLang="zh-CN" sz="3600" b="1" dirty="0">
                <a:solidFill>
                  <a:srgbClr val="FF0000"/>
                </a:solidFill>
                <a:latin typeface="Times New Roman" pitchFamily="18" charset="0"/>
              </a:rPr>
              <a:t>nucleosomes</a:t>
            </a:r>
            <a:r>
              <a:rPr lang="en-US" altLang="zh-CN" sz="3600" b="1" dirty="0">
                <a:latin typeface="Times New Roman" pitchFamily="18" charset="0"/>
              </a:rPr>
              <a:t>.</a:t>
            </a:r>
          </a:p>
        </p:txBody>
      </p:sp>
      <p:pic>
        <p:nvPicPr>
          <p:cNvPr id="55299" name="Picture 5"/>
          <p:cNvPicPr>
            <a:picLocks noGrp="1" noChangeAspect="1" noChangeArrowheads="1"/>
          </p:cNvPicPr>
          <p:nvPr>
            <p:ph idx="1"/>
          </p:nvPr>
        </p:nvPicPr>
        <p:blipFill>
          <a:blip r:embed="rId2"/>
          <a:srcRect/>
          <a:stretch>
            <a:fillRect/>
          </a:stretch>
        </p:blipFill>
        <p:spPr>
          <a:xfrm>
            <a:off x="2411412" y="2332038"/>
            <a:ext cx="4376737" cy="4525962"/>
          </a:xfr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a:xfrm>
            <a:off x="0" y="692696"/>
            <a:ext cx="9144000" cy="1143000"/>
          </a:xfrm>
        </p:spPr>
        <p:txBody>
          <a:bodyPr/>
          <a:lstStyle/>
          <a:p>
            <a:pPr eaLnBrk="1" hangingPunct="1"/>
            <a:r>
              <a:rPr lang="en-US" altLang="zh-CN" sz="6000" b="1" dirty="0">
                <a:solidFill>
                  <a:srgbClr val="0000FF"/>
                </a:solidFill>
                <a:latin typeface="Times New Roman" pitchFamily="18" charset="0"/>
              </a:rPr>
              <a:t>Histones are small, basic proteins</a:t>
            </a:r>
          </a:p>
        </p:txBody>
      </p:sp>
      <p:sp>
        <p:nvSpPr>
          <p:cNvPr id="56323" name="Rectangle 3"/>
          <p:cNvSpPr>
            <a:spLocks noGrp="1" noChangeArrowheads="1"/>
          </p:cNvSpPr>
          <p:nvPr>
            <p:ph type="body" idx="1"/>
          </p:nvPr>
        </p:nvSpPr>
        <p:spPr>
          <a:xfrm>
            <a:off x="395536" y="2420888"/>
            <a:ext cx="8532440" cy="4953000"/>
          </a:xfrm>
        </p:spPr>
        <p:txBody>
          <a:bodyPr/>
          <a:lstStyle/>
          <a:p>
            <a:pPr eaLnBrk="1" hangingPunct="1">
              <a:lnSpc>
                <a:spcPct val="90000"/>
              </a:lnSpc>
            </a:pPr>
            <a:r>
              <a:rPr kumimoji="1" lang="en-US" altLang="zh-CN" b="1" dirty="0">
                <a:latin typeface="Times New Roman" pitchFamily="18" charset="0"/>
              </a:rPr>
              <a:t>MW between 11,000 and 21,000</a:t>
            </a:r>
          </a:p>
          <a:p>
            <a:pPr eaLnBrk="1" hangingPunct="1">
              <a:lnSpc>
                <a:spcPct val="90000"/>
              </a:lnSpc>
            </a:pPr>
            <a:r>
              <a:rPr kumimoji="1" lang="en-US" altLang="zh-CN" b="1" dirty="0">
                <a:latin typeface="Times New Roman" pitchFamily="18" charset="0"/>
              </a:rPr>
              <a:t>Rich in positively charged amino acids, arginine and lysine</a:t>
            </a:r>
          </a:p>
          <a:p>
            <a:pPr eaLnBrk="1" hangingPunct="1">
              <a:lnSpc>
                <a:spcPct val="90000"/>
              </a:lnSpc>
            </a:pPr>
            <a:r>
              <a:rPr kumimoji="1" lang="en-US" altLang="zh-CN" b="1" dirty="0">
                <a:latin typeface="Times New Roman" pitchFamily="18" charset="0"/>
              </a:rPr>
              <a:t>Four different kinds of histones (H1-H4)</a:t>
            </a:r>
          </a:p>
          <a:p>
            <a:pPr eaLnBrk="1" hangingPunct="1">
              <a:lnSpc>
                <a:spcPct val="90000"/>
              </a:lnSpc>
            </a:pPr>
            <a:r>
              <a:rPr kumimoji="1" lang="en-US" altLang="zh-CN" b="1" dirty="0">
                <a:latin typeface="Times New Roman" pitchFamily="18" charset="0"/>
              </a:rPr>
              <a:t>H3 and H4 are nearly identical in amino acid sequence in all eukaryotes.</a:t>
            </a:r>
          </a:p>
        </p:txBody>
      </p:sp>
    </p:spTree>
  </p:cSld>
  <p:clrMapOvr>
    <a:masterClrMapping/>
  </p:clrMapOvr>
  <p:transition advClick="0"/>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3"/>
          <p:cNvPicPr>
            <a:picLocks noChangeAspect="1" noChangeArrowheads="1"/>
          </p:cNvPicPr>
          <p:nvPr/>
        </p:nvPicPr>
        <p:blipFill>
          <a:blip r:embed="rId3"/>
          <a:srcRect/>
          <a:stretch>
            <a:fillRect/>
          </a:stretch>
        </p:blipFill>
        <p:spPr bwMode="auto">
          <a:xfrm>
            <a:off x="303213" y="2009775"/>
            <a:ext cx="8535987" cy="2838450"/>
          </a:xfrm>
          <a:prstGeom prst="rect">
            <a:avLst/>
          </a:prstGeom>
          <a:noFill/>
          <a:ln w="9525">
            <a:noFill/>
            <a:miter lim="800000"/>
            <a:headEnd/>
            <a:tailEnd/>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6" name="Picture 5"/>
          <p:cNvPicPr>
            <a:picLocks noGrp="1" noChangeAspect="1" noChangeArrowheads="1"/>
          </p:cNvPicPr>
          <p:nvPr>
            <p:ph/>
          </p:nvPr>
        </p:nvPicPr>
        <p:blipFill>
          <a:blip r:embed="rId2"/>
          <a:srcRect/>
          <a:stretch>
            <a:fillRect/>
          </a:stretch>
        </p:blipFill>
        <p:spPr>
          <a:xfrm>
            <a:off x="457200" y="984250"/>
            <a:ext cx="8229600" cy="4432300"/>
          </a:xfrm>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2578" name="Picture 2" descr="figure_24_26abc"/>
          <p:cNvPicPr>
            <a:picLocks noChangeAspect="1" noChangeArrowheads="1"/>
          </p:cNvPicPr>
          <p:nvPr/>
        </p:nvPicPr>
        <p:blipFill>
          <a:blip r:embed="rId3"/>
          <a:srcRect/>
          <a:stretch>
            <a:fillRect/>
          </a:stretch>
        </p:blipFill>
        <p:spPr bwMode="auto">
          <a:xfrm>
            <a:off x="1104900" y="165100"/>
            <a:ext cx="6946900" cy="6532563"/>
          </a:xfrm>
          <a:prstGeom prst="rect">
            <a:avLst/>
          </a:prstGeom>
          <a:noFill/>
          <a:ln w="9525">
            <a:noFill/>
            <a:miter lim="800000"/>
            <a:headEnd/>
            <a:tailEnd/>
          </a:ln>
          <a:effectLst/>
        </p:spPr>
      </p:pic>
      <p:sp>
        <p:nvSpPr>
          <p:cNvPr id="3" name="矩形 2"/>
          <p:cNvSpPr/>
          <p:nvPr/>
        </p:nvSpPr>
        <p:spPr>
          <a:xfrm>
            <a:off x="3491880" y="6237312"/>
            <a:ext cx="5544616" cy="461665"/>
          </a:xfrm>
          <a:prstGeom prst="rect">
            <a:avLst/>
          </a:prstGeom>
        </p:spPr>
        <p:txBody>
          <a:bodyPr wrap="square">
            <a:spAutoFit/>
          </a:bodyPr>
          <a:lstStyle/>
          <a:p>
            <a:r>
              <a:rPr lang="en-US" altLang="zh-CN" sz="2400" b="1" dirty="0">
                <a:solidFill>
                  <a:srgbClr val="0000FF"/>
                </a:solidFill>
                <a:latin typeface="Times New Roman" pitchFamily="18" charset="0"/>
              </a:rPr>
              <a:t>DNA wrapped around a nucleosome core</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02" name="Picture 2" descr="figure_24_26d"/>
          <p:cNvPicPr>
            <a:picLocks noChangeAspect="1" noChangeArrowheads="1"/>
          </p:cNvPicPr>
          <p:nvPr/>
        </p:nvPicPr>
        <p:blipFill>
          <a:blip r:embed="rId3"/>
          <a:srcRect/>
          <a:stretch>
            <a:fillRect/>
          </a:stretch>
        </p:blipFill>
        <p:spPr bwMode="auto">
          <a:xfrm>
            <a:off x="2699792" y="180425"/>
            <a:ext cx="3816424" cy="5912871"/>
          </a:xfrm>
          <a:prstGeom prst="rect">
            <a:avLst/>
          </a:prstGeom>
          <a:noFill/>
          <a:ln w="9525">
            <a:noFill/>
            <a:miter lim="800000"/>
            <a:headEnd/>
            <a:tailEnd/>
          </a:ln>
          <a:effectLst/>
        </p:spPr>
      </p:pic>
      <p:sp>
        <p:nvSpPr>
          <p:cNvPr id="2" name="矩形 1"/>
          <p:cNvSpPr/>
          <p:nvPr/>
        </p:nvSpPr>
        <p:spPr>
          <a:xfrm>
            <a:off x="611560" y="6093296"/>
            <a:ext cx="8260146" cy="646331"/>
          </a:xfrm>
          <a:prstGeom prst="rect">
            <a:avLst/>
          </a:prstGeom>
        </p:spPr>
        <p:txBody>
          <a:bodyPr wrap="none">
            <a:spAutoFit/>
          </a:bodyPr>
          <a:lstStyle/>
          <a:p>
            <a:r>
              <a:rPr lang="en-US" altLang="zh-CN" sz="3600" b="1" dirty="0">
                <a:solidFill>
                  <a:srgbClr val="0000FF"/>
                </a:solidFill>
                <a:latin typeface="Times New Roman" pitchFamily="18" charset="0"/>
              </a:rPr>
              <a:t>DNA wrapped around a nucleosome core</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626" name="Picture 2" descr="figure_24_26e"/>
          <p:cNvPicPr>
            <a:picLocks noChangeAspect="1" noChangeArrowheads="1"/>
          </p:cNvPicPr>
          <p:nvPr/>
        </p:nvPicPr>
        <p:blipFill>
          <a:blip r:embed="rId3" cstate="print"/>
          <a:srcRect/>
          <a:stretch>
            <a:fillRect/>
          </a:stretch>
        </p:blipFill>
        <p:spPr bwMode="auto">
          <a:xfrm>
            <a:off x="304800" y="1562100"/>
            <a:ext cx="8531225" cy="3729038"/>
          </a:xfrm>
          <a:prstGeom prst="rect">
            <a:avLst/>
          </a:prstGeom>
          <a:noFill/>
          <a:ln w="9525">
            <a:noFill/>
            <a:miter lim="800000"/>
            <a:headEnd/>
            <a:tailEnd/>
          </a:ln>
          <a:effectLst/>
        </p:spPr>
      </p:pic>
      <p:sp>
        <p:nvSpPr>
          <p:cNvPr id="3" name="矩形 2"/>
          <p:cNvSpPr/>
          <p:nvPr/>
        </p:nvSpPr>
        <p:spPr>
          <a:xfrm>
            <a:off x="88168" y="5440142"/>
            <a:ext cx="8964488" cy="1384995"/>
          </a:xfrm>
          <a:prstGeom prst="rect">
            <a:avLst/>
          </a:prstGeom>
        </p:spPr>
        <p:txBody>
          <a:bodyPr wrap="square">
            <a:spAutoFit/>
          </a:bodyPr>
          <a:lstStyle/>
          <a:p>
            <a:pPr algn="ctr"/>
            <a:r>
              <a:rPr lang="en-US" altLang="zh-CN" sz="2800" b="1" dirty="0">
                <a:solidFill>
                  <a:srgbClr val="0000FF"/>
                </a:solidFill>
                <a:latin typeface="Times New Roman" panose="02020603050405020304" pitchFamily="18" charset="0"/>
              </a:rPr>
              <a:t>The amino-terminal tails of one nucleosome extrude from the particle and interact with adjacent nucleosomes, helping to define higher-order DNA packaging.</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p:txBody>
          <a:bodyPr/>
          <a:lstStyle/>
          <a:p>
            <a:pPr algn="l" eaLnBrk="1" hangingPunct="1"/>
            <a:r>
              <a:rPr lang="en-US" altLang="zh-CN" sz="3600" b="1" dirty="0">
                <a:latin typeface="Times New Roman" pitchFamily="18" charset="0"/>
              </a:rPr>
              <a:t>Nucleosomes are packed into successively higher-order structures</a:t>
            </a:r>
          </a:p>
        </p:txBody>
      </p:sp>
      <p:sp>
        <p:nvSpPr>
          <p:cNvPr id="63491" name="Rectangle 5"/>
          <p:cNvSpPr>
            <a:spLocks noChangeArrowheads="1"/>
          </p:cNvSpPr>
          <p:nvPr/>
        </p:nvSpPr>
        <p:spPr bwMode="auto">
          <a:xfrm>
            <a:off x="2123728" y="6052568"/>
            <a:ext cx="5174237" cy="769441"/>
          </a:xfrm>
          <a:prstGeom prst="rect">
            <a:avLst/>
          </a:prstGeom>
          <a:noFill/>
          <a:ln w="9525">
            <a:noFill/>
            <a:miter lim="800000"/>
            <a:headEnd/>
            <a:tailEnd/>
          </a:ln>
        </p:spPr>
        <p:txBody>
          <a:bodyPr wrap="none">
            <a:spAutoFit/>
          </a:bodyPr>
          <a:lstStyle/>
          <a:p>
            <a:pPr eaLnBrk="0" hangingPunct="0"/>
            <a:r>
              <a:rPr kumimoji="1" lang="en-US" altLang="zh-CN" sz="4400" b="1" dirty="0">
                <a:solidFill>
                  <a:srgbClr val="0000FF"/>
                </a:solidFill>
                <a:latin typeface="Times New Roman" pitchFamily="18" charset="0"/>
              </a:rPr>
              <a:t>Chromatin assembly</a:t>
            </a:r>
          </a:p>
        </p:txBody>
      </p:sp>
      <p:pic>
        <p:nvPicPr>
          <p:cNvPr id="63492" name="Picture 6"/>
          <p:cNvPicPr>
            <a:picLocks noGrp="1" noChangeAspect="1" noChangeArrowheads="1"/>
          </p:cNvPicPr>
          <p:nvPr>
            <p:ph idx="1"/>
          </p:nvPr>
        </p:nvPicPr>
        <p:blipFill>
          <a:blip r:embed="rId2"/>
          <a:srcRect/>
          <a:stretch>
            <a:fillRect/>
          </a:stretch>
        </p:blipFill>
        <p:spPr>
          <a:xfrm>
            <a:off x="3032125" y="1600200"/>
            <a:ext cx="3078163" cy="4525963"/>
          </a:xfr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pPr algn="l" eaLnBrk="1" hangingPunct="1"/>
            <a:r>
              <a:rPr lang="en-US" altLang="zh-CN" sz="2800" b="1" dirty="0">
                <a:latin typeface="Times New Roman" pitchFamily="18" charset="0"/>
              </a:rPr>
              <a:t>Nucleosomes appear to be organized into a structure called the </a:t>
            </a:r>
            <a:r>
              <a:rPr lang="en-US" altLang="zh-CN" sz="2800" b="1" dirty="0">
                <a:solidFill>
                  <a:srgbClr val="FF0000"/>
                </a:solidFill>
                <a:latin typeface="Times New Roman" pitchFamily="18" charset="0"/>
              </a:rPr>
              <a:t>30 nm fiber</a:t>
            </a:r>
            <a:r>
              <a:rPr lang="en-US" altLang="zh-CN" sz="2800" b="1" dirty="0">
                <a:latin typeface="Times New Roman" pitchFamily="18" charset="0"/>
              </a:rPr>
              <a:t>, which provides an approximately 100-fold compaction of the DNA.</a:t>
            </a:r>
          </a:p>
        </p:txBody>
      </p:sp>
      <p:pic>
        <p:nvPicPr>
          <p:cNvPr id="64515" name="Picture 5"/>
          <p:cNvPicPr>
            <a:picLocks noGrp="1" noChangeAspect="1" noChangeArrowheads="1"/>
          </p:cNvPicPr>
          <p:nvPr>
            <p:ph sz="half" idx="1"/>
          </p:nvPr>
        </p:nvPicPr>
        <p:blipFill>
          <a:blip r:embed="rId2"/>
          <a:srcRect/>
          <a:stretch>
            <a:fillRect/>
          </a:stretch>
        </p:blipFill>
        <p:spPr>
          <a:xfrm>
            <a:off x="2268538" y="1989138"/>
            <a:ext cx="4038600" cy="2125662"/>
          </a:xfrm>
        </p:spPr>
      </p:pic>
      <p:pic>
        <p:nvPicPr>
          <p:cNvPr id="64516" name="Picture 7"/>
          <p:cNvPicPr>
            <a:picLocks noGrp="1" noChangeAspect="1" noChangeArrowheads="1"/>
          </p:cNvPicPr>
          <p:nvPr>
            <p:ph sz="half" idx="2"/>
          </p:nvPr>
        </p:nvPicPr>
        <p:blipFill>
          <a:blip r:embed="rId3"/>
          <a:srcRect/>
          <a:stretch>
            <a:fillRect/>
          </a:stretch>
        </p:blipFill>
        <p:spPr>
          <a:xfrm>
            <a:off x="2627313" y="5013325"/>
            <a:ext cx="4038600" cy="942975"/>
          </a:xfrm>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a:xfrm>
            <a:off x="477614" y="332656"/>
            <a:ext cx="8414865" cy="1143000"/>
          </a:xfrm>
        </p:spPr>
        <p:txBody>
          <a:bodyPr/>
          <a:lstStyle/>
          <a:p>
            <a:pPr algn="l" eaLnBrk="1" hangingPunct="1"/>
            <a:r>
              <a:rPr lang="en-US" altLang="zh-CN" sz="2400" b="1" dirty="0">
                <a:latin typeface="Times New Roman" pitchFamily="18" charset="0"/>
              </a:rPr>
              <a:t>The next levels of compaction are not yet understood, but it appears that certain regions of DNA associate with a </a:t>
            </a:r>
            <a:r>
              <a:rPr lang="en-US" altLang="zh-CN" sz="2400" b="1" dirty="0">
                <a:solidFill>
                  <a:srgbClr val="FF0000"/>
                </a:solidFill>
                <a:latin typeface="Times New Roman" pitchFamily="18" charset="0"/>
              </a:rPr>
              <a:t>chromosomal scaffold</a:t>
            </a:r>
            <a:r>
              <a:rPr lang="en-US" altLang="zh-CN" sz="2400" b="1" dirty="0">
                <a:latin typeface="Times New Roman" pitchFamily="18" charset="0"/>
              </a:rPr>
              <a:t>. The scaffold-associated regions are separated by loops of DNA with perhaps 20,000 to 100,000 bps.</a:t>
            </a:r>
          </a:p>
        </p:txBody>
      </p:sp>
      <p:pic>
        <p:nvPicPr>
          <p:cNvPr id="6" name="Picture 5" descr="C:\Users\shannon.moloney\AppData\Local\Temp\wzc9b7\ch24\figure_24_2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00" y="1700808"/>
            <a:ext cx="6990375" cy="4339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683568" y="6165304"/>
            <a:ext cx="8136904" cy="523220"/>
          </a:xfrm>
          <a:prstGeom prst="rect">
            <a:avLst/>
          </a:prstGeom>
        </p:spPr>
        <p:txBody>
          <a:bodyPr wrap="square">
            <a:spAutoFit/>
          </a:bodyPr>
          <a:lstStyle/>
          <a:p>
            <a:r>
              <a:rPr lang="en-US" altLang="zh-CN" sz="2800" b="1" dirty="0">
                <a:solidFill>
                  <a:srgbClr val="0000FF"/>
                </a:solidFill>
                <a:latin typeface="Times New Roman" pitchFamily="18" charset="0"/>
                <a:cs typeface="Times New Roman" pitchFamily="18" charset="0"/>
              </a:rPr>
              <a:t>Loops of DNA attached to a chromosomal scaffold</a:t>
            </a:r>
            <a:endParaRPr lang="zh-CN" altLang="en-US" sz="2800" b="1" dirty="0">
              <a:solidFill>
                <a:srgbClr val="0000FF"/>
              </a:solidFill>
              <a:latin typeface="Times New Roman" pitchFamily="18" charset="0"/>
              <a:cs typeface="Times New Roman" pitchFamily="18" charset="0"/>
            </a:endParaRPr>
          </a:p>
        </p:txBody>
      </p:sp>
    </p:spTree>
    <p:extLst>
      <p:ext uri="{BB962C8B-B14F-4D97-AF65-F5344CB8AC3E}">
        <p14:creationId xmlns:p14="http://schemas.microsoft.com/office/powerpoint/2010/main" val="121153552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818" name="Picture 2" descr="figure_24_31"/>
          <p:cNvPicPr>
            <a:picLocks noChangeAspect="1" noChangeArrowheads="1"/>
          </p:cNvPicPr>
          <p:nvPr/>
        </p:nvPicPr>
        <p:blipFill>
          <a:blip r:embed="rId3" cstate="print"/>
          <a:srcRect/>
          <a:stretch>
            <a:fillRect/>
          </a:stretch>
        </p:blipFill>
        <p:spPr bwMode="auto">
          <a:xfrm>
            <a:off x="304800" y="393700"/>
            <a:ext cx="8531225" cy="6084888"/>
          </a:xfrm>
          <a:prstGeom prst="rect">
            <a:avLst/>
          </a:prstGeom>
          <a:noFill/>
          <a:ln w="9525">
            <a:noFill/>
            <a:miter lim="800000"/>
            <a:headEnd/>
            <a:tailEnd/>
          </a:ln>
          <a:effectLst/>
        </p:spPr>
      </p:pic>
      <p:sp>
        <p:nvSpPr>
          <p:cNvPr id="3" name="矩形 2"/>
          <p:cNvSpPr/>
          <p:nvPr/>
        </p:nvSpPr>
        <p:spPr>
          <a:xfrm>
            <a:off x="2411760" y="6309320"/>
            <a:ext cx="6732240" cy="461665"/>
          </a:xfrm>
          <a:prstGeom prst="rect">
            <a:avLst/>
          </a:prstGeom>
        </p:spPr>
        <p:txBody>
          <a:bodyPr wrap="square">
            <a:spAutoFit/>
          </a:bodyPr>
          <a:lstStyle/>
          <a:p>
            <a:r>
              <a:rPr lang="en-US" altLang="zh-CN" sz="2400" b="1" dirty="0">
                <a:solidFill>
                  <a:srgbClr val="0000FF"/>
                </a:solidFill>
                <a:latin typeface="Times New Roman" pitchFamily="18" charset="0"/>
              </a:rPr>
              <a:t>Compaction of DNA in a eukaryotic chromosome</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a:xfrm>
            <a:off x="611188" y="476250"/>
            <a:ext cx="7772400" cy="576263"/>
          </a:xfrm>
        </p:spPr>
        <p:txBody>
          <a:bodyPr/>
          <a:lstStyle/>
          <a:p>
            <a:pPr algn="l" eaLnBrk="1" hangingPunct="1"/>
            <a:r>
              <a:rPr lang="en-US" altLang="zh-CN" sz="3600" b="1" dirty="0">
                <a:latin typeface="Times New Roman" pitchFamily="18" charset="0"/>
              </a:rPr>
              <a:t>Bacterial DNA is also highly organized.</a:t>
            </a:r>
          </a:p>
        </p:txBody>
      </p:sp>
      <p:sp>
        <p:nvSpPr>
          <p:cNvPr id="68612" name="Text Box 5"/>
          <p:cNvSpPr txBox="1">
            <a:spLocks noChangeArrowheads="1"/>
          </p:cNvSpPr>
          <p:nvPr/>
        </p:nvSpPr>
        <p:spPr bwMode="auto">
          <a:xfrm>
            <a:off x="7232650" y="2191307"/>
            <a:ext cx="1851789" cy="646331"/>
          </a:xfrm>
          <a:prstGeom prst="rect">
            <a:avLst/>
          </a:prstGeom>
          <a:noFill/>
          <a:ln w="9525">
            <a:noFill/>
            <a:miter lim="800000"/>
            <a:headEnd/>
            <a:tailEnd/>
          </a:ln>
        </p:spPr>
        <p:txBody>
          <a:bodyPr wrap="none">
            <a:spAutoFit/>
          </a:bodyPr>
          <a:lstStyle/>
          <a:p>
            <a:r>
              <a:rPr lang="en-US" altLang="zh-CN" sz="3600" b="1" dirty="0">
                <a:latin typeface="Times New Roman" pitchFamily="18" charset="0"/>
              </a:rPr>
              <a:t>nucleoid</a:t>
            </a:r>
          </a:p>
        </p:txBody>
      </p:sp>
      <p:pic>
        <p:nvPicPr>
          <p:cNvPr id="7" name="Picture 5" descr="C:\Users\shannon.moloney\AppData\Local\Temp\wz7226\ch24\figure_24_3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71688" y="1050925"/>
            <a:ext cx="4848225" cy="5675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Line 6"/>
          <p:cNvSpPr>
            <a:spLocks noChangeShapeType="1"/>
          </p:cNvSpPr>
          <p:nvPr/>
        </p:nvSpPr>
        <p:spPr bwMode="auto">
          <a:xfrm flipH="1">
            <a:off x="6415882" y="2564903"/>
            <a:ext cx="816768" cy="267753"/>
          </a:xfrm>
          <a:prstGeom prst="line">
            <a:avLst/>
          </a:prstGeom>
          <a:noFill/>
          <a:ln w="38100">
            <a:solidFill>
              <a:srgbClr val="FF0000"/>
            </a:solidFill>
            <a:round/>
            <a:headEnd/>
            <a:tailEnd type="triangle" w="med" len="med"/>
          </a:ln>
        </p:spPr>
        <p:txBody>
          <a:bodyPr/>
          <a:lstStyle/>
          <a:p>
            <a:endParaRPr lang="zh-CN" altLang="en-US"/>
          </a:p>
        </p:txBody>
      </p:sp>
      <p:sp>
        <p:nvSpPr>
          <p:cNvPr id="9" name="Line 7"/>
          <p:cNvSpPr>
            <a:spLocks noChangeShapeType="1"/>
          </p:cNvSpPr>
          <p:nvPr/>
        </p:nvSpPr>
        <p:spPr bwMode="auto">
          <a:xfrm flipH="1">
            <a:off x="6156176" y="2775246"/>
            <a:ext cx="1953322" cy="862012"/>
          </a:xfrm>
          <a:prstGeom prst="line">
            <a:avLst/>
          </a:prstGeom>
          <a:noFill/>
          <a:ln w="38100">
            <a:solidFill>
              <a:srgbClr val="FF0000"/>
            </a:solidFill>
            <a:round/>
            <a:headEnd/>
            <a:tailEnd type="triangle" w="med" len="med"/>
          </a:ln>
        </p:spPr>
        <p:txBody>
          <a:bodyPr/>
          <a:lstStyle/>
          <a:p>
            <a:endParaRPr lang="zh-CN" alt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3"/>
          <p:cNvSpPr>
            <a:spLocks noGrp="1" noChangeArrowheads="1"/>
          </p:cNvSpPr>
          <p:nvPr>
            <p:ph type="body" idx="4294967295"/>
          </p:nvPr>
        </p:nvSpPr>
        <p:spPr>
          <a:xfrm>
            <a:off x="0" y="260648"/>
            <a:ext cx="9144000" cy="6669087"/>
          </a:xfrm>
        </p:spPr>
        <p:txBody>
          <a:bodyPr/>
          <a:lstStyle/>
          <a:p>
            <a:pPr eaLnBrk="1" hangingPunct="1"/>
            <a:r>
              <a:rPr lang="en-US" altLang="zh-CN" b="1" dirty="0">
                <a:latin typeface="Times New Roman" pitchFamily="18" charset="0"/>
              </a:rPr>
              <a:t>Bacterial DNA is compacted in a structure called the </a:t>
            </a:r>
            <a:r>
              <a:rPr lang="en-US" altLang="zh-CN" b="1" dirty="0">
                <a:solidFill>
                  <a:srgbClr val="FF0000"/>
                </a:solidFill>
                <a:latin typeface="Times New Roman" pitchFamily="18" charset="0"/>
              </a:rPr>
              <a:t>nucleoid</a:t>
            </a:r>
            <a:r>
              <a:rPr lang="en-US" altLang="zh-CN" b="1" dirty="0">
                <a:latin typeface="Times New Roman" pitchFamily="18" charset="0"/>
              </a:rPr>
              <a:t>, which occupies a large fraction of the cell volume.</a:t>
            </a:r>
          </a:p>
          <a:p>
            <a:pPr eaLnBrk="1" hangingPunct="1"/>
            <a:r>
              <a:rPr lang="en-US" altLang="zh-CN" b="1" dirty="0">
                <a:latin typeface="Times New Roman" pitchFamily="18" charset="0"/>
              </a:rPr>
              <a:t>Appears to be attached at one or more points to the inner surface of the plasma membrane.</a:t>
            </a:r>
          </a:p>
          <a:p>
            <a:pPr eaLnBrk="1" hangingPunct="1"/>
            <a:r>
              <a:rPr lang="en-US" altLang="zh-CN" b="1" dirty="0">
                <a:latin typeface="Times New Roman" pitchFamily="18" charset="0"/>
              </a:rPr>
              <a:t>In </a:t>
            </a:r>
            <a:r>
              <a:rPr lang="en-US" altLang="zh-CN" b="1" i="1" dirty="0">
                <a:latin typeface="Times New Roman" pitchFamily="18" charset="0"/>
              </a:rPr>
              <a:t>E. coli</a:t>
            </a:r>
            <a:r>
              <a:rPr lang="en-US" altLang="zh-CN" b="1" dirty="0">
                <a:latin typeface="Times New Roman" pitchFamily="18" charset="0"/>
              </a:rPr>
              <a:t>, a scaffold-like structure appears to organize the circular chromosome into a series of looped domains, similar to chromatin.</a:t>
            </a:r>
          </a:p>
          <a:p>
            <a:pPr eaLnBrk="1" hangingPunct="1"/>
            <a:r>
              <a:rPr lang="en-US" altLang="zh-CN" b="1" dirty="0">
                <a:latin typeface="Times New Roman" pitchFamily="18" charset="0"/>
              </a:rPr>
              <a:t>Histone-like proteins are abundant in nucleoids, but these proteins bind and dissociate within minutes, with no regular, stable structure found yet.</a:t>
            </a:r>
          </a:p>
        </p:txBody>
      </p:sp>
    </p:spTree>
  </p:cSld>
  <p:clrMapOvr>
    <a:masterClrMapping/>
  </p:clrMapOvr>
  <p:transition advClick="0"/>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23528" y="764704"/>
            <a:ext cx="8568951" cy="1143000"/>
          </a:xfrm>
        </p:spPr>
        <p:txBody>
          <a:bodyPr/>
          <a:lstStyle/>
          <a:p>
            <a:pPr eaLnBrk="1" hangingPunct="1"/>
            <a:r>
              <a:rPr lang="en-US" altLang="zh-CN" sz="4800" b="1" dirty="0">
                <a:solidFill>
                  <a:srgbClr val="0000FF"/>
                </a:solidFill>
                <a:latin typeface="Times New Roman" pitchFamily="18" charset="0"/>
              </a:rPr>
              <a:t>2. Genes are segments of </a:t>
            </a:r>
            <a:br>
              <a:rPr lang="en-US" altLang="zh-CN" sz="4800" b="1" dirty="0">
                <a:solidFill>
                  <a:srgbClr val="0000FF"/>
                </a:solidFill>
                <a:latin typeface="Times New Roman" pitchFamily="18" charset="0"/>
              </a:rPr>
            </a:br>
            <a:r>
              <a:rPr lang="en-US" altLang="zh-CN" sz="4800" b="1" dirty="0">
                <a:solidFill>
                  <a:srgbClr val="0000FF"/>
                </a:solidFill>
                <a:latin typeface="Times New Roman" pitchFamily="18" charset="0"/>
              </a:rPr>
              <a:t>DNA that code for polypeptide chains and RNAs</a:t>
            </a:r>
          </a:p>
        </p:txBody>
      </p:sp>
      <p:sp>
        <p:nvSpPr>
          <p:cNvPr id="9219" name="Text Box 4"/>
          <p:cNvSpPr txBox="1">
            <a:spLocks noChangeArrowheads="1"/>
          </p:cNvSpPr>
          <p:nvPr/>
        </p:nvSpPr>
        <p:spPr bwMode="auto">
          <a:xfrm>
            <a:off x="542450" y="2636912"/>
            <a:ext cx="7416800" cy="1920875"/>
          </a:xfrm>
          <a:prstGeom prst="rect">
            <a:avLst/>
          </a:prstGeom>
          <a:noFill/>
          <a:ln w="9525">
            <a:noFill/>
            <a:miter lim="800000"/>
            <a:headEnd/>
            <a:tailEnd/>
          </a:ln>
        </p:spPr>
        <p:txBody>
          <a:bodyPr>
            <a:spAutoFit/>
          </a:bodyPr>
          <a:lstStyle/>
          <a:p>
            <a:pPr eaLnBrk="0" hangingPunct="0">
              <a:spcBef>
                <a:spcPct val="50000"/>
              </a:spcBef>
            </a:pPr>
            <a:r>
              <a:rPr kumimoji="1" lang="en-US" altLang="zh-CN" sz="4000" b="1" dirty="0">
                <a:latin typeface="Times New Roman" pitchFamily="18" charset="0"/>
              </a:rPr>
              <a:t>Our understanding of genes has evolved tremendously over the last century.</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a:xfrm>
            <a:off x="468313" y="692150"/>
            <a:ext cx="8229600" cy="1143000"/>
          </a:xfrm>
        </p:spPr>
        <p:txBody>
          <a:bodyPr/>
          <a:lstStyle/>
          <a:p>
            <a:pPr eaLnBrk="1" hangingPunct="1"/>
            <a:r>
              <a:rPr lang="en-US" altLang="zh-CN" sz="6600" b="1" dirty="0">
                <a:solidFill>
                  <a:srgbClr val="0000FF"/>
                </a:solidFill>
                <a:latin typeface="Times New Roman" pitchFamily="18" charset="0"/>
              </a:rPr>
              <a:t>Keywords</a:t>
            </a:r>
            <a:br>
              <a:rPr lang="en-US" altLang="zh-CN" sz="6600" b="1" dirty="0">
                <a:solidFill>
                  <a:srgbClr val="0000FF"/>
                </a:solidFill>
                <a:latin typeface="Times New Roman" pitchFamily="18" charset="0"/>
              </a:rPr>
            </a:br>
            <a:endParaRPr lang="en-US" altLang="zh-CN" sz="6600" b="1" dirty="0">
              <a:solidFill>
                <a:srgbClr val="0000FF"/>
              </a:solidFill>
              <a:latin typeface="Times New Roman" pitchFamily="18" charset="0"/>
            </a:endParaRPr>
          </a:p>
        </p:txBody>
      </p:sp>
      <p:sp>
        <p:nvSpPr>
          <p:cNvPr id="70659" name="Rectangle 3"/>
          <p:cNvSpPr>
            <a:spLocks noGrp="1" noChangeArrowheads="1"/>
          </p:cNvSpPr>
          <p:nvPr>
            <p:ph type="body" idx="1"/>
          </p:nvPr>
        </p:nvSpPr>
        <p:spPr>
          <a:xfrm>
            <a:off x="539552" y="1052736"/>
            <a:ext cx="7772400" cy="4114800"/>
          </a:xfrm>
        </p:spPr>
        <p:txBody>
          <a:bodyPr/>
          <a:lstStyle/>
          <a:p>
            <a:pPr eaLnBrk="1" hangingPunct="1">
              <a:buFontTx/>
              <a:buNone/>
            </a:pPr>
            <a:endParaRPr lang="en-US" altLang="zh-CN" b="1" dirty="0">
              <a:latin typeface="Times New Roman" pitchFamily="18" charset="0"/>
            </a:endParaRPr>
          </a:p>
          <a:p>
            <a:pPr eaLnBrk="1" hangingPunct="1"/>
            <a:r>
              <a:rPr lang="en-US" altLang="zh-CN" sz="4000" b="1" dirty="0">
                <a:latin typeface="Times New Roman" pitchFamily="18" charset="0"/>
              </a:rPr>
              <a:t>Gene</a:t>
            </a:r>
          </a:p>
          <a:p>
            <a:pPr eaLnBrk="1" hangingPunct="1"/>
            <a:r>
              <a:rPr lang="en-US" altLang="zh-CN" sz="4000" b="1" dirty="0">
                <a:latin typeface="Times New Roman" pitchFamily="18" charset="0"/>
              </a:rPr>
              <a:t>Chromosome</a:t>
            </a:r>
          </a:p>
          <a:p>
            <a:pPr eaLnBrk="1" hangingPunct="1"/>
            <a:r>
              <a:rPr lang="en-US" altLang="zh-CN" sz="4000" b="1" dirty="0">
                <a:latin typeface="Times New Roman" pitchFamily="18" charset="0"/>
              </a:rPr>
              <a:t>DNA Supercoiling</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xfrm>
            <a:off x="458962" y="764704"/>
            <a:ext cx="8229600" cy="1143000"/>
          </a:xfrm>
        </p:spPr>
        <p:txBody>
          <a:bodyPr/>
          <a:lstStyle/>
          <a:p>
            <a:pPr eaLnBrk="1" hangingPunct="1"/>
            <a:r>
              <a:rPr lang="en-US" altLang="zh-CN" sz="6600" b="1" dirty="0">
                <a:solidFill>
                  <a:srgbClr val="0000FF"/>
                </a:solidFill>
                <a:latin typeface="Times New Roman" pitchFamily="18" charset="0"/>
              </a:rPr>
              <a:t>Words of the week</a:t>
            </a:r>
            <a:br>
              <a:rPr lang="en-US" altLang="zh-CN" sz="6600" b="1" dirty="0">
                <a:solidFill>
                  <a:srgbClr val="0000FF"/>
                </a:solidFill>
                <a:latin typeface="Times New Roman" pitchFamily="18" charset="0"/>
              </a:rPr>
            </a:br>
            <a:endParaRPr lang="en-US" altLang="zh-CN" sz="6600" b="1" dirty="0">
              <a:solidFill>
                <a:srgbClr val="0000FF"/>
              </a:solidFill>
              <a:latin typeface="Times New Roman" pitchFamily="18" charset="0"/>
            </a:endParaRPr>
          </a:p>
        </p:txBody>
      </p:sp>
      <p:sp>
        <p:nvSpPr>
          <p:cNvPr id="95235" name="Rectangle 3"/>
          <p:cNvSpPr>
            <a:spLocks noGrp="1" noChangeArrowheads="1"/>
          </p:cNvSpPr>
          <p:nvPr>
            <p:ph type="body" idx="1"/>
          </p:nvPr>
        </p:nvSpPr>
        <p:spPr>
          <a:xfrm>
            <a:off x="458962" y="1196752"/>
            <a:ext cx="7772400" cy="4114800"/>
          </a:xfrm>
        </p:spPr>
        <p:txBody>
          <a:bodyPr/>
          <a:lstStyle/>
          <a:p>
            <a:pPr eaLnBrk="1" hangingPunct="1">
              <a:buFontTx/>
              <a:buNone/>
            </a:pPr>
            <a:endParaRPr lang="en-US" altLang="zh-CN" b="1" dirty="0">
              <a:latin typeface="Times New Roman" pitchFamily="18" charset="0"/>
            </a:endParaRPr>
          </a:p>
          <a:p>
            <a:pPr eaLnBrk="1" hangingPunct="1"/>
            <a:r>
              <a:rPr lang="en-US" altLang="zh-CN" b="1" dirty="0">
                <a:latin typeface="Times New Roman" pitchFamily="18" charset="0"/>
              </a:rPr>
              <a:t>Underwinding --- negative supercoiling</a:t>
            </a:r>
          </a:p>
          <a:p>
            <a:pPr eaLnBrk="1" hangingPunct="1"/>
            <a:r>
              <a:rPr lang="en-US" altLang="zh-CN" b="1" dirty="0">
                <a:latin typeface="Times New Roman" pitchFamily="18" charset="0"/>
              </a:rPr>
              <a:t>Overwinding --- positive supercoiling</a:t>
            </a:r>
          </a:p>
          <a:p>
            <a:pPr eaLnBrk="1" hangingPunct="1">
              <a:buFontTx/>
              <a:buNone/>
            </a:pPr>
            <a:endParaRPr lang="en-US" altLang="zh-CN" b="1" dirty="0">
              <a:latin typeface="Times New Roman" pitchFamily="18" charset="0"/>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title" idx="4294967295"/>
          </p:nvPr>
        </p:nvSpPr>
        <p:spPr>
          <a:xfrm>
            <a:off x="434489" y="260648"/>
            <a:ext cx="8424936" cy="1143000"/>
          </a:xfrm>
        </p:spPr>
        <p:txBody>
          <a:bodyPr/>
          <a:lstStyle/>
          <a:p>
            <a:r>
              <a:rPr lang="en-US" altLang="zh-CN" b="1" dirty="0">
                <a:solidFill>
                  <a:srgbClr val="0000FF"/>
                </a:solidFill>
                <a:latin typeface="Times New Roman" pitchFamily="18" charset="0"/>
              </a:rPr>
              <a:t>Text-book reading of the week</a:t>
            </a:r>
          </a:p>
        </p:txBody>
      </p:sp>
      <p:sp>
        <p:nvSpPr>
          <p:cNvPr id="87043" name="Rectangle 3"/>
          <p:cNvSpPr>
            <a:spLocks noGrp="1" noChangeArrowheads="1"/>
          </p:cNvSpPr>
          <p:nvPr>
            <p:ph type="body" idx="4294967295"/>
          </p:nvPr>
        </p:nvSpPr>
        <p:spPr>
          <a:xfrm>
            <a:off x="608103" y="1556792"/>
            <a:ext cx="8535897" cy="5689600"/>
          </a:xfrm>
          <a:ln>
            <a:noFill/>
          </a:ln>
        </p:spPr>
        <p:txBody>
          <a:bodyPr/>
          <a:lstStyle/>
          <a:p>
            <a:r>
              <a:rPr lang="en-US" altLang="zh-CN" b="1" dirty="0">
                <a:latin typeface="Times New Roman" pitchFamily="18" charset="0"/>
                <a:ea typeface="宋体" charset="-122"/>
                <a:cs typeface="Times New Roman" pitchFamily="18" charset="0"/>
              </a:rPr>
              <a:t>Summary 24.1 (p985)</a:t>
            </a:r>
          </a:p>
          <a:p>
            <a:r>
              <a:rPr lang="en-US" altLang="zh-CN" b="1" dirty="0">
                <a:latin typeface="Times New Roman" pitchFamily="18" charset="0"/>
                <a:ea typeface="宋体" charset="-122"/>
                <a:cs typeface="Times New Roman" pitchFamily="18" charset="0"/>
              </a:rPr>
              <a:t>Summary 24.2 (p993)</a:t>
            </a:r>
          </a:p>
          <a:p>
            <a:r>
              <a:rPr lang="en-US" altLang="zh-CN" b="1" dirty="0">
                <a:latin typeface="Times New Roman" pitchFamily="18" charset="0"/>
                <a:ea typeface="宋体" charset="-122"/>
                <a:cs typeface="Times New Roman" pitchFamily="18" charset="0"/>
              </a:rPr>
              <a:t>Summary 24.3 (p1003)</a:t>
            </a:r>
          </a:p>
          <a:p>
            <a:pPr marL="0" indent="0">
              <a:buNone/>
            </a:pPr>
            <a:endParaRPr lang="en-US" altLang="zh-CN" sz="2800" b="1" dirty="0">
              <a:latin typeface="Times New Roman" pitchFamily="18" charset="0"/>
            </a:endParaRPr>
          </a:p>
          <a:p>
            <a:endParaRPr lang="en-US" altLang="zh-CN" b="1" dirty="0">
              <a:latin typeface="Times New Roman" pitchFamily="18" charset="0"/>
              <a:ea typeface="宋体" charset="-122"/>
              <a:cs typeface="Times New Roman" pitchFamily="18" charset="0"/>
            </a:endParaRPr>
          </a:p>
          <a:p>
            <a:endParaRPr lang="en-US" altLang="zh-CN" b="1" dirty="0">
              <a:latin typeface="Times New Roman" pitchFamily="18" charset="0"/>
              <a:ea typeface="宋体" charset="-122"/>
              <a:cs typeface="Times New Roman" pitchFamily="18" charset="0"/>
            </a:endParaRPr>
          </a:p>
          <a:p>
            <a:endParaRPr lang="en-US" altLang="zh-CN" b="1" dirty="0">
              <a:latin typeface="Times New Roman" pitchFamily="18" charset="0"/>
              <a:ea typeface="宋体" charset="-122"/>
              <a:cs typeface="Times New Roman" pitchFamily="18" charset="0"/>
            </a:endParaRPr>
          </a:p>
          <a:p>
            <a:pPr>
              <a:buFontTx/>
              <a:buNone/>
            </a:pPr>
            <a:endParaRPr lang="zh-CN" altLang="en-US" b="1" dirty="0">
              <a:latin typeface="Times New Roman" pitchFamily="18" charset="0"/>
              <a:ea typeface="宋体" charset="-122"/>
              <a:cs typeface="Times New Roman" pitchFamily="18" charset="0"/>
            </a:endParaRPr>
          </a:p>
        </p:txBody>
      </p:sp>
    </p:spTree>
    <p:extLst>
      <p:ext uri="{BB962C8B-B14F-4D97-AF65-F5344CB8AC3E}">
        <p14:creationId xmlns:p14="http://schemas.microsoft.com/office/powerpoint/2010/main" val="2017194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684213" y="476250"/>
            <a:ext cx="7777162" cy="2305050"/>
          </a:xfrm>
        </p:spPr>
        <p:txBody>
          <a:bodyPr/>
          <a:lstStyle/>
          <a:p>
            <a:pPr algn="l" eaLnBrk="1" hangingPunct="1"/>
            <a:r>
              <a:rPr lang="en-US" altLang="zh-CN" sz="3600" b="1" dirty="0">
                <a:solidFill>
                  <a:srgbClr val="0000FF"/>
                </a:solidFill>
                <a:latin typeface="Times New Roman" pitchFamily="18" charset="0"/>
              </a:rPr>
              <a:t>Classically a gene was defined as a portion of a chromosome that determines or affects a single character or phenotype, a visible property, such as eye color.</a:t>
            </a:r>
          </a:p>
        </p:txBody>
      </p:sp>
      <p:sp>
        <p:nvSpPr>
          <p:cNvPr id="10243" name="Rectangle 4"/>
          <p:cNvSpPr>
            <a:spLocks noChangeArrowheads="1"/>
          </p:cNvSpPr>
          <p:nvPr/>
        </p:nvSpPr>
        <p:spPr bwMode="auto">
          <a:xfrm>
            <a:off x="611188" y="3213100"/>
            <a:ext cx="7850187" cy="3168650"/>
          </a:xfrm>
          <a:prstGeom prst="rect">
            <a:avLst/>
          </a:prstGeom>
          <a:noFill/>
          <a:ln w="9525">
            <a:noFill/>
            <a:miter lim="800000"/>
            <a:headEnd/>
            <a:tailEnd/>
          </a:ln>
        </p:spPr>
        <p:txBody>
          <a:bodyPr anchor="ctr"/>
          <a:lstStyle/>
          <a:p>
            <a:r>
              <a:rPr lang="en-US" altLang="zh-CN" sz="2800" b="1" dirty="0">
                <a:solidFill>
                  <a:schemeClr val="tx2"/>
                </a:solidFill>
                <a:latin typeface="Times New Roman" pitchFamily="18" charset="0"/>
              </a:rPr>
              <a:t>After exposing spores of the fungus </a:t>
            </a:r>
            <a:r>
              <a:rPr lang="en-US" altLang="zh-CN" sz="2800" b="1" i="1" dirty="0">
                <a:solidFill>
                  <a:schemeClr val="tx2"/>
                </a:solidFill>
                <a:latin typeface="Times New Roman" pitchFamily="18" charset="0"/>
              </a:rPr>
              <a:t>Neurospora crassa</a:t>
            </a:r>
            <a:r>
              <a:rPr lang="en-US" altLang="zh-CN" sz="2800" b="1" dirty="0">
                <a:solidFill>
                  <a:schemeClr val="tx2"/>
                </a:solidFill>
                <a:latin typeface="Times New Roman" pitchFamily="18" charset="0"/>
              </a:rPr>
              <a:t> to X rays and other agents known to damage DNA and cause alternations in DNA sequences (mutations), George Beadle and Edward Tatum detected mutant fungal strains that lacked one or another specific enzyme, sometimes resulting in the failure of an entire metabolic pathway.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468313" y="692150"/>
            <a:ext cx="8280400" cy="5689600"/>
          </a:xfrm>
        </p:spPr>
        <p:txBody>
          <a:bodyPr/>
          <a:lstStyle/>
          <a:p>
            <a:pPr algn="l" eaLnBrk="1" hangingPunct="1"/>
            <a:r>
              <a:rPr lang="en-US" altLang="zh-CN" sz="3200" b="1" dirty="0">
                <a:latin typeface="Times New Roman" pitchFamily="18" charset="0"/>
              </a:rPr>
              <a:t>Beadle and Tatum concluded that a gene is a segment of genetic material that determines or codes for one enzyme: the </a:t>
            </a:r>
            <a:r>
              <a:rPr lang="en-US" altLang="zh-CN" sz="3200" b="1" dirty="0">
                <a:solidFill>
                  <a:srgbClr val="FF0000"/>
                </a:solidFill>
                <a:latin typeface="Times New Roman" pitchFamily="18" charset="0"/>
              </a:rPr>
              <a:t>one gene-one enzyme</a:t>
            </a:r>
            <a:r>
              <a:rPr lang="en-US" altLang="zh-CN" sz="3200" b="1" dirty="0">
                <a:latin typeface="Times New Roman" pitchFamily="18" charset="0"/>
              </a:rPr>
              <a:t> hypothesis. Later this concept was broadened to </a:t>
            </a:r>
            <a:r>
              <a:rPr lang="en-US" altLang="zh-CN" sz="3200" b="1" dirty="0">
                <a:solidFill>
                  <a:srgbClr val="FF0000"/>
                </a:solidFill>
                <a:latin typeface="Times New Roman" pitchFamily="18" charset="0"/>
              </a:rPr>
              <a:t>one gene-one protein</a:t>
            </a:r>
            <a:r>
              <a:rPr lang="en-US" altLang="zh-CN" sz="3200" b="1" dirty="0">
                <a:latin typeface="Times New Roman" pitchFamily="18" charset="0"/>
              </a:rPr>
              <a:t>, because many genes code for proteins that are not enzymes.   </a:t>
            </a:r>
            <a:br>
              <a:rPr lang="en-US" altLang="zh-CN" sz="3200" b="1" dirty="0">
                <a:latin typeface="Times New Roman" pitchFamily="18" charset="0"/>
              </a:rPr>
            </a:br>
            <a:br>
              <a:rPr lang="en-US" altLang="zh-CN" sz="3200" b="1" dirty="0">
                <a:latin typeface="Times New Roman" pitchFamily="18" charset="0"/>
              </a:rPr>
            </a:br>
            <a:r>
              <a:rPr lang="en-US" altLang="zh-CN" sz="3200" b="1" dirty="0">
                <a:latin typeface="Times New Roman" pitchFamily="18" charset="0"/>
              </a:rPr>
              <a:t>Since many proteins have multiple polypeptides, such as hemoglobin, thus the gene-protein relationship is more accurately described as </a:t>
            </a:r>
            <a:r>
              <a:rPr lang="en-US" altLang="zh-CN" sz="3200" b="1" dirty="0">
                <a:solidFill>
                  <a:srgbClr val="FF0000"/>
                </a:solidFill>
                <a:latin typeface="Times New Roman" pitchFamily="18" charset="0"/>
              </a:rPr>
              <a:t>one gene-one polypeptide</a:t>
            </a:r>
            <a:r>
              <a:rPr lang="en-US" altLang="zh-CN" sz="3200" b="1" dirty="0">
                <a:latin typeface="Times New Roman" pitchFamily="18" charset="0"/>
              </a:rPr>
              <a:t>.</a:t>
            </a:r>
          </a:p>
        </p:txBody>
      </p:sp>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9913</TotalTime>
  <Words>3148</Words>
  <Application>Microsoft Macintosh PowerPoint</Application>
  <PresentationFormat>全屏显示(4:3)</PresentationFormat>
  <Paragraphs>296</Paragraphs>
  <Slides>72</Slides>
  <Notes>24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72</vt:i4>
      </vt:variant>
    </vt:vector>
  </HeadingPairs>
  <TitlesOfParts>
    <vt:vector size="82" baseType="lpstr">
      <vt:lpstr>MathPiOneBoldItalic</vt:lpstr>
      <vt:lpstr>SolexBoldLining</vt:lpstr>
      <vt:lpstr>Whitney-Light</vt:lpstr>
      <vt:lpstr>Whitney-LightItalic</vt:lpstr>
      <vt:lpstr>Whitney-Semibold</vt:lpstr>
      <vt:lpstr>Arial</vt:lpstr>
      <vt:lpstr>Calibri</vt:lpstr>
      <vt:lpstr>Symbol</vt:lpstr>
      <vt:lpstr>Times New Roman</vt:lpstr>
      <vt:lpstr>Default Design</vt:lpstr>
      <vt:lpstr>Part III   </vt:lpstr>
      <vt:lpstr>PowerPoint 演示文稿</vt:lpstr>
      <vt:lpstr>Chapter 24   Genes and Chromosomes</vt:lpstr>
      <vt:lpstr>1. General Introduction</vt:lpstr>
      <vt:lpstr>PowerPoint 演示文稿</vt:lpstr>
      <vt:lpstr>PowerPoint 演示文稿</vt:lpstr>
      <vt:lpstr>2. Genes are segments of  DNA that code for polypeptide chains and RNAs</vt:lpstr>
      <vt:lpstr>Classically a gene was defined as a portion of a chromosome that determines or affects a single character or phenotype, a visible property, such as eye color.</vt:lpstr>
      <vt:lpstr>Beadle and Tatum concluded that a gene is a segment of genetic material that determines or codes for one enzyme: the one gene-one enzyme hypothesis. Later this concept was broadened to one gene-one protein, because many genes code for proteins that are not enzymes.     Since many proteins have multiple polypeptides, such as hemoglobin, thus the gene-protein relationship is more accurately described as one gene-one polypeptide.</vt:lpstr>
      <vt:lpstr>However, there are more complications…</vt:lpstr>
      <vt:lpstr>DNA also contains other segments or sequences that have a purely regulatory function, and these segments are called regulatory sequences.  Furthermore, in eukaryotes and a few in prokaryotes, one same segment of DNA may undergo alternative splicing during mRNA maturation, and thus codes for different polypeptides. These transcripts are normally said to be coded by the same gene.</vt:lpstr>
      <vt:lpstr>PowerPoint 演示文稿</vt:lpstr>
      <vt:lpstr>How many genes are there  in a genome?</vt:lpstr>
      <vt:lpstr>PowerPoint 演示文稿</vt:lpstr>
      <vt:lpstr>3. Bacteria chromosomes are relatively simple </vt:lpstr>
      <vt:lpstr>PowerPoint 演示文稿</vt:lpstr>
      <vt:lpstr>4. Eukaryotic genes are much more complex in structure and function</vt:lpstr>
      <vt:lpstr>         The remaining 70% consists of unique segments or those repeated only a few times. The unique sequences include most of the genes.  The simple-sequence DNA has also been called satellite DNA, so named because its unusual composition often causes it to migrate as “satellite” bands (separated from the rest of the DNA) when fragmented cellular DNA samples are centrifuged in cesium chloride density gradients.</vt:lpstr>
      <vt:lpstr>Microsatellites, also called short tandem repeats (STRs), STR polymorphisms (STRPs), or short sequence length polymorphisms (SSLPs) , are repeat sequences usually consisting of two, three, or four nucleotides with various tandem copy numbers among different individuals. They are commonly used in genetic linkage analysis.  Studies suggest that simple-sequence DNA do not encode proteins or RNAs. Much of it is associated with centromeres and telomeres.</vt:lpstr>
      <vt:lpstr>Centromere is the sequence that functions during cell division as an attachment point for proteins that link the chromosome to the mitotic spindle. This attachment is essential for the equal and orderly distribution of chromosome sets to daughter cells.</vt:lpstr>
      <vt:lpstr>PowerPoint 演示文稿</vt:lpstr>
      <vt:lpstr>The sequences essential to yeast centromere function are about 130 bp long and are rich in A=T pairs. The sequences for higher eukaryotes are much longer and generally contain simple-sequence DNA, consisting of thousands of tandem copies of one or a few short sequences of 5 to 10 bp, in the same orientation. The precise role of simple-sequence in centromere function is not yet understood.</vt:lpstr>
      <vt:lpstr>Telomeres are sequences at the ends of eukaryotic chromosomes that help to stabilize the chromosomes. Yeast telomeres end with about 100 bp of imprecisely repeated sequences of the form   (5’)(TxGy)n  (3’)(AxCy)n  where x and y are generally between 1 and 4, and n is between 20 to 100 for single-celled eukaryotes and generally over 1,500 in mammals.</vt:lpstr>
      <vt:lpstr>PowerPoint 演示文稿</vt:lpstr>
      <vt:lpstr>Artificial chromosomes have been developed for biotechnology research. They are required to include three components: centromere, telomere, and DNA replication initiation site. Artificial chromosomes, such as YACs and HACs, allow large segments of foreign DNA to be included and propagated. </vt:lpstr>
      <vt:lpstr>PowerPoint 演示文稿</vt:lpstr>
      <vt:lpstr>PowerPoint 演示文稿</vt:lpstr>
      <vt:lpstr>5. The size and sequence structures of DNA molecules are quite different for various organisms</vt:lpstr>
      <vt:lpstr>PowerPoint 演示文稿</vt:lpstr>
      <vt:lpstr>Bacteria contain chromosomes and extrachromosomal DNA</vt:lpstr>
      <vt:lpstr>PowerPoint 演示文稿</vt:lpstr>
      <vt:lpstr>PowerPoint 演示文稿</vt:lpstr>
      <vt:lpstr>PowerPoint 演示文稿</vt:lpstr>
      <vt:lpstr>Eukaryotic cells contain more DNA than prokaryotic cells</vt:lpstr>
      <vt:lpstr>PowerPoint 演示文稿</vt:lpstr>
      <vt:lpstr>Organelles of eukaryotic cells, including mitochondria and chloroplasts, also contain DNA</vt:lpstr>
      <vt:lpstr>6. DNA supercoiling</vt:lpstr>
      <vt:lpstr>PowerPoint 演示文稿</vt:lpstr>
      <vt:lpstr>PowerPoint 演示文稿</vt:lpstr>
      <vt:lpstr>PowerPoint 演示文稿</vt:lpstr>
      <vt:lpstr>The effects of replication and transcription on DNA supercoiling</vt:lpstr>
      <vt:lpstr>PowerPoint 演示文稿</vt:lpstr>
      <vt:lpstr>Most cellular DNA is underwound</vt:lpstr>
      <vt:lpstr>Linking number describes supercoiling</vt:lpstr>
      <vt:lpstr>PowerPoint 演示文稿</vt:lpstr>
      <vt:lpstr>PowerPoint 演示文稿</vt:lpstr>
      <vt:lpstr>PowerPoint 演示文稿</vt:lpstr>
      <vt:lpstr>Supercoiling induced by underwinding is defined as negative supercoiling. Conversely, under some conditions DNA can be overwound, resulting in positive supercoiling.</vt:lpstr>
      <vt:lpstr>Topoisomerases catalyze changes in the linking number of DNA</vt:lpstr>
      <vt:lpstr>PowerPoint 演示文稿</vt:lpstr>
      <vt:lpstr>Topoisomerase I-IV of E. Coli</vt:lpstr>
      <vt:lpstr>PowerPoint 演示文稿</vt:lpstr>
      <vt:lpstr>PowerPoint 演示文稿</vt:lpstr>
      <vt:lpstr>PowerPoint 演示文稿</vt:lpstr>
      <vt:lpstr>Topoisomerase inhibitors used as antibiotics</vt:lpstr>
      <vt:lpstr>Topoisomerase inhibitors used as chemotherapy drugs</vt:lpstr>
      <vt:lpstr>7. Chromatin and nucleoid structure</vt:lpstr>
      <vt:lpstr>The DNA in chromatin is very tightly associated with proteins called histones, which package and order the DNA into structural units called nucleosomes.</vt:lpstr>
      <vt:lpstr>Histones are small, basic proteins</vt:lpstr>
      <vt:lpstr>PowerPoint 演示文稿</vt:lpstr>
      <vt:lpstr>PowerPoint 演示文稿</vt:lpstr>
      <vt:lpstr>PowerPoint 演示文稿</vt:lpstr>
      <vt:lpstr>PowerPoint 演示文稿</vt:lpstr>
      <vt:lpstr>Nucleosomes are packed into successively higher-order structures</vt:lpstr>
      <vt:lpstr>Nucleosomes appear to be organized into a structure called the 30 nm fiber, which provides an approximately 100-fold compaction of the DNA.</vt:lpstr>
      <vt:lpstr>The next levels of compaction are not yet understood, but it appears that certain regions of DNA associate with a chromosomal scaffold. The scaffold-associated regions are separated by loops of DNA with perhaps 20,000 to 100,000 bps.</vt:lpstr>
      <vt:lpstr>PowerPoint 演示文稿</vt:lpstr>
      <vt:lpstr>Bacterial DNA is also highly organized.</vt:lpstr>
      <vt:lpstr>PowerPoint 演示文稿</vt:lpstr>
      <vt:lpstr>Keywords </vt:lpstr>
      <vt:lpstr>Words of the week </vt:lpstr>
      <vt:lpstr>Text-book reading of the week</vt:lpstr>
    </vt:vector>
  </TitlesOfParts>
  <Company>Tsinghua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24   DNA Metabolism</dc:title>
  <dc:creator>Zhen Li</dc:creator>
  <cp:lastModifiedBy>Price Alex</cp:lastModifiedBy>
  <cp:revision>546</cp:revision>
  <cp:lastPrinted>2000-05-10T22:21:33Z</cp:lastPrinted>
  <dcterms:created xsi:type="dcterms:W3CDTF">2000-04-30T05:16:52Z</dcterms:created>
  <dcterms:modified xsi:type="dcterms:W3CDTF">2020-11-22T09:46:16Z</dcterms:modified>
</cp:coreProperties>
</file>